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75" r:id="rId2"/>
    <p:sldId id="563" r:id="rId3"/>
    <p:sldId id="748" r:id="rId4"/>
    <p:sldId id="780" r:id="rId5"/>
    <p:sldId id="781" r:id="rId6"/>
    <p:sldId id="782" r:id="rId7"/>
    <p:sldId id="783" r:id="rId8"/>
    <p:sldId id="784" r:id="rId9"/>
    <p:sldId id="785" r:id="rId10"/>
    <p:sldId id="786" r:id="rId11"/>
    <p:sldId id="787" r:id="rId12"/>
    <p:sldId id="772" r:id="rId13"/>
    <p:sldId id="773" r:id="rId14"/>
    <p:sldId id="774" r:id="rId15"/>
    <p:sldId id="775" r:id="rId16"/>
    <p:sldId id="776" r:id="rId17"/>
    <p:sldId id="777" r:id="rId18"/>
    <p:sldId id="778" r:id="rId19"/>
    <p:sldId id="779" r:id="rId20"/>
    <p:sldId id="257" r:id="rId21"/>
    <p:sldId id="258" r:id="rId22"/>
    <p:sldId id="277" r:id="rId23"/>
    <p:sldId id="259" r:id="rId24"/>
    <p:sldId id="260" r:id="rId25"/>
    <p:sldId id="261" r:id="rId26"/>
    <p:sldId id="262" r:id="rId27"/>
    <p:sldId id="263" r:id="rId28"/>
    <p:sldId id="264" r:id="rId29"/>
    <p:sldId id="265" r:id="rId30"/>
    <p:sldId id="278" r:id="rId31"/>
    <p:sldId id="279" r:id="rId32"/>
    <p:sldId id="280" r:id="rId33"/>
    <p:sldId id="281" r:id="rId34"/>
    <p:sldId id="282" r:id="rId35"/>
    <p:sldId id="283" r:id="rId36"/>
    <p:sldId id="284" r:id="rId37"/>
    <p:sldId id="285" r:id="rId38"/>
    <p:sldId id="286" r:id="rId39"/>
    <p:sldId id="287" r:id="rId40"/>
    <p:sldId id="288" r:id="rId41"/>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56"/>
    <p:restoredTop sz="94694"/>
  </p:normalViewPr>
  <p:slideViewPr>
    <p:cSldViewPr>
      <p:cViewPr>
        <p:scale>
          <a:sx n="121" d="100"/>
          <a:sy n="121" d="100"/>
        </p:scale>
        <p:origin x="1696" y="-72"/>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10/31/19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10/31/19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E2CCBBDE-7473-AC41-ADA3-260935FDB1C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267A8147-3671-A94D-A951-03B555A36821}" type="slidenum">
              <a:rPr lang="en-US" altLang="en-US" sz="1200">
                <a:latin typeface="Calibri" panose="020F0502020204030204" pitchFamily="34" charset="0"/>
              </a:rPr>
              <a:pPr algn="r" eaLnBrk="1" hangingPunct="1"/>
              <a:t>4</a:t>
            </a:fld>
            <a:endParaRPr lang="en-US" altLang="en-US" sz="1200">
              <a:latin typeface="Calibri" panose="020F0502020204030204" pitchFamily="34" charset="0"/>
            </a:endParaRPr>
          </a:p>
        </p:txBody>
      </p:sp>
      <p:sp>
        <p:nvSpPr>
          <p:cNvPr id="38914" name="Rectangle 2">
            <a:extLst>
              <a:ext uri="{FF2B5EF4-FFF2-40B4-BE49-F238E27FC236}">
                <a16:creationId xmlns:a16="http://schemas.microsoft.com/office/drawing/2014/main" id="{10FAE689-1745-4145-B3E6-97694B0DC6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8C2A607A-0361-3549-8A9B-7D667FCE6C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4-20 </a:t>
            </a:r>
            <a:r>
              <a:rPr lang="en-US" altLang="en-US"/>
              <a:t>The effect of imprinting on the mouse Igf2 gene, which produces dwarf mice in the homozygous condition. Heterozygous offspring that receive the normal allele from their father are normal in size. Heterozygotes that receive the normal allele from their mother, which has been imprinted, are dwarf.</a:t>
            </a:r>
            <a:endParaRPr lang="it-IT" altLang="en-US"/>
          </a:p>
        </p:txBody>
      </p:sp>
    </p:spTree>
    <p:extLst>
      <p:ext uri="{BB962C8B-B14F-4D97-AF65-F5344CB8AC3E}">
        <p14:creationId xmlns:p14="http://schemas.microsoft.com/office/powerpoint/2010/main" val="2701123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6FE5D22D-4BFD-404C-828A-C0C04E62939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2EECCD82-03A5-BB4A-BDA0-5A6E2495BE50}" type="slidenum">
              <a:rPr lang="en-US" altLang="en-US" sz="1200">
                <a:latin typeface="Calibri" panose="020F0502020204030204" pitchFamily="34" charset="0"/>
              </a:rPr>
              <a:pPr algn="r" eaLnBrk="1" hangingPunct="1"/>
              <a:t>5</a:t>
            </a:fld>
            <a:endParaRPr lang="en-US" altLang="en-US" sz="1200">
              <a:latin typeface="Calibri" panose="020F0502020204030204" pitchFamily="34" charset="0"/>
            </a:endParaRPr>
          </a:p>
        </p:txBody>
      </p:sp>
      <p:sp>
        <p:nvSpPr>
          <p:cNvPr id="40962" name="Rectangle 2">
            <a:extLst>
              <a:ext uri="{FF2B5EF4-FFF2-40B4-BE49-F238E27FC236}">
                <a16:creationId xmlns:a16="http://schemas.microsoft.com/office/drawing/2014/main" id="{015A8E97-B1CA-A84B-93A5-39D4DDEF26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EBA83681-CF3A-A04A-9EAB-6EC4E2C4C2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4-20 </a:t>
            </a:r>
            <a:r>
              <a:rPr lang="en-US" altLang="en-US"/>
              <a:t>The effect of imprinting on the mouse Igf2 gene, which produces dwarf mice in the homozygous condition. Heterozygous offspring that receive the normal allele from their father are normal in size. Heterozygotes that receive the normal allele from their mother, which has been imprinted, are dwarf.</a:t>
            </a:r>
            <a:endParaRPr lang="it-IT" altLang="en-US"/>
          </a:p>
        </p:txBody>
      </p:sp>
    </p:spTree>
    <p:extLst>
      <p:ext uri="{BB962C8B-B14F-4D97-AF65-F5344CB8AC3E}">
        <p14:creationId xmlns:p14="http://schemas.microsoft.com/office/powerpoint/2010/main" val="386603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70FE4BAF-0C8A-0D42-A1FC-EF3F3DCE895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497740ED-F055-6F45-B8DE-6798A43A2C38}" type="slidenum">
              <a:rPr lang="en-US" altLang="en-US"/>
              <a:pPr algn="r" eaLnBrk="1" hangingPunct="1">
                <a:spcBef>
                  <a:spcPct val="0"/>
                </a:spcBef>
              </a:pPr>
              <a:t>6</a:t>
            </a:fld>
            <a:endParaRPr lang="en-US" altLang="en-US"/>
          </a:p>
        </p:txBody>
      </p:sp>
      <p:sp>
        <p:nvSpPr>
          <p:cNvPr id="43010" name="Rectangle 2">
            <a:extLst>
              <a:ext uri="{FF2B5EF4-FFF2-40B4-BE49-F238E27FC236}">
                <a16:creationId xmlns:a16="http://schemas.microsoft.com/office/drawing/2014/main" id="{4BEE4D95-E911-4C4D-813F-97B6E3D527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77029494-FEC3-E24D-BFC9-6C464E1D9A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4-20 </a:t>
            </a:r>
            <a:r>
              <a:rPr lang="en-US" altLang="en-US"/>
              <a:t>The effect of imprinting on the mouse Igf2 gene, which produces dwarf mice in the homozygous condition. Heterozygous offspring that receive the normal allele from their father are normal in size. Heterozygotes that receive the normal allele from their mother, which has been imprinted, are dwarf.</a:t>
            </a:r>
            <a:endParaRPr lang="it-IT" altLang="en-US"/>
          </a:p>
        </p:txBody>
      </p:sp>
    </p:spTree>
    <p:extLst>
      <p:ext uri="{BB962C8B-B14F-4D97-AF65-F5344CB8AC3E}">
        <p14:creationId xmlns:p14="http://schemas.microsoft.com/office/powerpoint/2010/main" val="101198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E60E9750-3304-8543-BF4A-83D24A2EAA7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2CE36273-5933-984B-83CB-9A228BF4631F}" type="slidenum">
              <a:rPr lang="en-US" altLang="en-US"/>
              <a:pPr algn="r" eaLnBrk="1" hangingPunct="1">
                <a:spcBef>
                  <a:spcPct val="0"/>
                </a:spcBef>
              </a:pPr>
              <a:t>8</a:t>
            </a:fld>
            <a:endParaRPr lang="en-US" altLang="en-US"/>
          </a:p>
        </p:txBody>
      </p:sp>
      <p:sp>
        <p:nvSpPr>
          <p:cNvPr id="46082" name="Rectangle 2">
            <a:extLst>
              <a:ext uri="{FF2B5EF4-FFF2-40B4-BE49-F238E27FC236}">
                <a16:creationId xmlns:a16="http://schemas.microsoft.com/office/drawing/2014/main" id="{3EA7C574-DD22-6E45-ADFB-037282779B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2890DA64-B920-A842-97A0-9DE2C03E32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4-20 </a:t>
            </a:r>
            <a:r>
              <a:rPr lang="en-US" altLang="en-US"/>
              <a:t>The effect of imprinting on the mouse Igf2 gene, which produces dwarf mice in the homozygous condition. Heterozygous offspring that receive the normal allele from their father are normal in size. Heterozygotes that receive the normal allele from their mother, which has been imprinted, are dwarf.</a:t>
            </a:r>
            <a:endParaRPr lang="it-IT" altLang="en-US"/>
          </a:p>
        </p:txBody>
      </p:sp>
    </p:spTree>
    <p:extLst>
      <p:ext uri="{BB962C8B-B14F-4D97-AF65-F5344CB8AC3E}">
        <p14:creationId xmlns:p14="http://schemas.microsoft.com/office/powerpoint/2010/main" val="336488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D1504B4-E072-0A44-AC42-9390036EC8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51A0F820-4335-6D4F-9111-D3D3D1CEBE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7" name="Slide Number Placeholder 3">
            <a:extLst>
              <a:ext uri="{FF2B5EF4-FFF2-40B4-BE49-F238E27FC236}">
                <a16:creationId xmlns:a16="http://schemas.microsoft.com/office/drawing/2014/main" id="{240DD530-88E9-3848-B2DC-042FB17CEC8D}"/>
              </a:ext>
            </a:extLst>
          </p:cNvPr>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0FF9B0B3-31F9-B34F-B298-DAB44FBC8B30}" type="slidenum">
              <a:rPr lang="en-US" altLang="en-US" sz="1200">
                <a:latin typeface="Calibri" panose="020F0502020204030204" pitchFamily="34" charset="0"/>
              </a:rPr>
              <a:pPr algn="r" eaLnBrk="1" hangingPunct="1"/>
              <a:t>21</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9483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EE87C2F-DFAD-574F-A125-9D4C3F7A03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F3A772CA-FEDB-964C-9748-E65F3D5377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19" name="Slide Number Placeholder 3">
            <a:extLst>
              <a:ext uri="{FF2B5EF4-FFF2-40B4-BE49-F238E27FC236}">
                <a16:creationId xmlns:a16="http://schemas.microsoft.com/office/drawing/2014/main" id="{1E36C5EA-D3FE-5744-B849-0FDCB4DA7789}"/>
              </a:ext>
            </a:extLst>
          </p:cNvPr>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505AB092-7D82-9447-BEF2-4157F917E6DB}" type="slidenum">
              <a:rPr lang="en-US" altLang="en-US" sz="1200">
                <a:latin typeface="Calibri" panose="020F0502020204030204" pitchFamily="34" charset="0"/>
              </a:rPr>
              <a:pPr algn="r" eaLnBrk="1" hangingPunct="1"/>
              <a:t>23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042498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87B5F4F2-66C4-4A4D-B3DB-98EBD6EC35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8244B8A2-D29D-6944-9E92-F56706C05F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7" name="Slide Number Placeholder 3">
            <a:extLst>
              <a:ext uri="{FF2B5EF4-FFF2-40B4-BE49-F238E27FC236}">
                <a16:creationId xmlns:a16="http://schemas.microsoft.com/office/drawing/2014/main" id="{5D7D6A4A-32B8-814A-9AFA-C9569BBBA63A}"/>
              </a:ext>
            </a:extLst>
          </p:cNvPr>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764A8391-63DC-0C41-889E-5A176DB7DA0B}" type="slidenum">
              <a:rPr lang="en-US" altLang="en-US" sz="1200">
                <a:latin typeface="Calibri" panose="020F0502020204030204" pitchFamily="34" charset="0"/>
              </a:rPr>
              <a:pPr algn="r" eaLnBrk="1" hangingPunct="1"/>
              <a:t>24</a:t>
            </a:fld>
            <a:endParaRPr lang="en-US" altLang="en-US" sz="1200">
              <a:latin typeface="Calibri" panose="020F0502020204030204" pitchFamily="34" charset="0"/>
            </a:endParaRPr>
          </a:p>
        </p:txBody>
      </p:sp>
    </p:spTree>
    <p:extLst>
      <p:ext uri="{BB962C8B-B14F-4D97-AF65-F5344CB8AC3E}">
        <p14:creationId xmlns:p14="http://schemas.microsoft.com/office/powerpoint/2010/main" val="246466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076180E0-3FE7-0F4E-9E29-B6318A278A21}"/>
              </a:ext>
            </a:extLst>
          </p:cNvPr>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AD4D155-19A2-7F4A-9D13-465E51B7D95A}" type="slidenum">
              <a:rPr lang="en-US" altLang="en-US" sz="1200">
                <a:latin typeface="Calibri" panose="020F0502020204030204" pitchFamily="34" charset="0"/>
              </a:rPr>
              <a:pPr algn="r" eaLnBrk="1" hangingPunct="1"/>
              <a:t>27</a:t>
            </a:fld>
            <a:endParaRPr lang="en-US" altLang="en-US" sz="1200">
              <a:latin typeface="Calibri" panose="020F0502020204030204" pitchFamily="34" charset="0"/>
            </a:endParaRPr>
          </a:p>
        </p:txBody>
      </p:sp>
      <p:sp>
        <p:nvSpPr>
          <p:cNvPr id="40962" name="Rectangle 2">
            <a:extLst>
              <a:ext uri="{FF2B5EF4-FFF2-40B4-BE49-F238E27FC236}">
                <a16:creationId xmlns:a16="http://schemas.microsoft.com/office/drawing/2014/main" id="{C77E9A63-8E5D-0942-8D4D-45FBCAF3C1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29FD7EBB-9FE7-7A41-A7D7-CD5B38687B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4-11 Complementation analysis of alternative outcomes of two wingless mutations in </a:t>
            </a:r>
            <a:r>
              <a:rPr lang="en-US" altLang="en-US" i="1"/>
              <a:t>Drosophila </a:t>
            </a:r>
            <a:r>
              <a:rPr lang="en-US" altLang="en-US"/>
              <a:t>(</a:t>
            </a:r>
            <a:r>
              <a:rPr lang="en-US" altLang="en-US" i="1"/>
              <a:t>m</a:t>
            </a:r>
            <a:r>
              <a:rPr lang="en-US" altLang="en-US" i="1" baseline="30000"/>
              <a:t>a</a:t>
            </a:r>
            <a:r>
              <a:rPr lang="en-US" altLang="en-US" i="1"/>
              <a:t> </a:t>
            </a:r>
            <a:r>
              <a:rPr lang="en-US" altLang="en-US"/>
              <a:t>and </a:t>
            </a:r>
            <a:r>
              <a:rPr lang="en-US" altLang="en-US" i="1"/>
              <a:t>m</a:t>
            </a:r>
            <a:r>
              <a:rPr lang="en-US" altLang="en-US" i="1" baseline="30000"/>
              <a:t>b</a:t>
            </a:r>
            <a:r>
              <a:rPr lang="en-US" altLang="en-US"/>
              <a:t>). In Case 1, the mutations are not</a:t>
            </a:r>
          </a:p>
          <a:p>
            <a:r>
              <a:rPr lang="en-US" altLang="en-US"/>
              <a:t>alleles of the same gene, while in Case 2, the mutations are alleles of the same gene.</a:t>
            </a:r>
          </a:p>
          <a:p>
            <a:endParaRPr lang="en-US" altLang="en-US"/>
          </a:p>
        </p:txBody>
      </p:sp>
    </p:spTree>
    <p:extLst>
      <p:ext uri="{BB962C8B-B14F-4D97-AF65-F5344CB8AC3E}">
        <p14:creationId xmlns:p14="http://schemas.microsoft.com/office/powerpoint/2010/main" val="3073098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F8651F2B-368B-A34E-8A5E-7F06CEA26939}"/>
              </a:ext>
            </a:extLst>
          </p:cNvPr>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050BBF5-CC36-1048-BA5D-D8A082704695}" type="slidenum">
              <a:rPr lang="en-US" altLang="en-US" sz="1200">
                <a:latin typeface="Calibri" panose="020F0502020204030204" pitchFamily="34" charset="0"/>
              </a:rPr>
              <a:pPr algn="r" eaLnBrk="1" hangingPunct="1"/>
              <a:t>28</a:t>
            </a:fld>
            <a:endParaRPr lang="en-US" altLang="en-US" sz="1200">
              <a:latin typeface="Calibri" panose="020F0502020204030204" pitchFamily="34" charset="0"/>
            </a:endParaRPr>
          </a:p>
        </p:txBody>
      </p:sp>
      <p:sp>
        <p:nvSpPr>
          <p:cNvPr id="43010" name="Rectangle 2">
            <a:extLst>
              <a:ext uri="{FF2B5EF4-FFF2-40B4-BE49-F238E27FC236}">
                <a16:creationId xmlns:a16="http://schemas.microsoft.com/office/drawing/2014/main" id="{93B343C7-D249-0F49-8638-1C328D0DF5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3BED2BF2-D395-FB4C-94B0-4E5D635B97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4-11 Complementation analysis of alternative outcomes of two wingless mutations in </a:t>
            </a:r>
            <a:r>
              <a:rPr lang="en-US" altLang="en-US" i="1"/>
              <a:t>Drosophila </a:t>
            </a:r>
            <a:r>
              <a:rPr lang="en-US" altLang="en-US"/>
              <a:t>(</a:t>
            </a:r>
            <a:r>
              <a:rPr lang="en-US" altLang="en-US" i="1"/>
              <a:t>m</a:t>
            </a:r>
            <a:r>
              <a:rPr lang="en-US" altLang="en-US" i="1" baseline="30000"/>
              <a:t>a</a:t>
            </a:r>
            <a:r>
              <a:rPr lang="en-US" altLang="en-US" i="1"/>
              <a:t> </a:t>
            </a:r>
            <a:r>
              <a:rPr lang="en-US" altLang="en-US"/>
              <a:t>and </a:t>
            </a:r>
            <a:r>
              <a:rPr lang="en-US" altLang="en-US" i="1"/>
              <a:t>m</a:t>
            </a:r>
            <a:r>
              <a:rPr lang="en-US" altLang="en-US" i="1" baseline="30000"/>
              <a:t>b</a:t>
            </a:r>
            <a:r>
              <a:rPr lang="en-US" altLang="en-US"/>
              <a:t>). In Case 1, the mutations are not</a:t>
            </a:r>
          </a:p>
          <a:p>
            <a:r>
              <a:rPr lang="en-US" altLang="en-US"/>
              <a:t>alleles of the same gene, while in Case 2, the mutations are alleles of the same gene.</a:t>
            </a:r>
          </a:p>
          <a:p>
            <a:endParaRPr lang="en-US" altLang="en-US"/>
          </a:p>
        </p:txBody>
      </p:sp>
    </p:spTree>
    <p:extLst>
      <p:ext uri="{BB962C8B-B14F-4D97-AF65-F5344CB8AC3E}">
        <p14:creationId xmlns:p14="http://schemas.microsoft.com/office/powerpoint/2010/main" val="151238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10/31/19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10/31/19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10/31/19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10/31/19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10/31/19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10/31/19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10/31/19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10/31/19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10/31/19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10/31/19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10/31/19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10/31/19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learn.genetics.utah.edu/content/epigenetic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25</a:t>
            </a:r>
            <a:br>
              <a:rPr lang="en-US" altLang="en-US" dirty="0"/>
            </a:br>
            <a:r>
              <a:rPr lang="en-US" altLang="en-US" dirty="0">
                <a:ea typeface="MS PGothic"/>
              </a:rPr>
              <a:t>November 1</a:t>
            </a:r>
            <a:r>
              <a:rPr lang="en-US" altLang="en-US" baseline="30000" dirty="0">
                <a:ea typeface="MS PGothic"/>
              </a:rPr>
              <a:t>st</a:t>
            </a:r>
            <a:r>
              <a:rPr lang="en-US" altLang="en-US" dirty="0">
                <a:ea typeface="MS PGothic"/>
              </a:rPr>
              <a:t> ,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marL="457200" lvl="1" indent="0">
              <a:buNone/>
              <a:defRPr/>
            </a:pPr>
            <a:endParaRPr lang="en-US" dirty="0">
              <a:ea typeface="MS PGothic" charset="0"/>
            </a:endParaRPr>
          </a:p>
          <a:p>
            <a:pPr marL="457200" lvl="1" indent="0">
              <a:buNone/>
              <a:defRPr/>
            </a:pPr>
            <a:r>
              <a:rPr lang="en-US" dirty="0">
                <a:ea typeface="MS PGothic" charset="0"/>
              </a:rPr>
              <a:t>I will finish up fly crosses today and distribute vials to lab pairs. (These are the parental crosses).  Next week we will need to clear out parent flies so as F1 emerge, we are not mistakenly analyzing  parents or mating parents with F1.</a:t>
            </a:r>
          </a:p>
          <a:p>
            <a:pPr marL="457200" lvl="1" indent="0">
              <a:buNone/>
              <a:defRPr/>
            </a:pPr>
            <a:endParaRPr lang="en-US" dirty="0">
              <a:ea typeface="MS PGothic" charset="0"/>
            </a:endParaRPr>
          </a:p>
          <a:p>
            <a:pPr marL="457200" lvl="1" indent="0">
              <a:buNone/>
              <a:defRPr/>
            </a:pPr>
            <a:r>
              <a:rPr lang="en-US" dirty="0">
                <a:ea typeface="MS PGothic" charset="0"/>
              </a:rPr>
              <a:t>The next cross is easier as we basically take the F1 males and females and let them do their thing!  The final analysis will be of the F2 offspring. </a:t>
            </a:r>
          </a:p>
          <a:p>
            <a:pPr marL="457200" lvl="1" indent="0">
              <a:buNone/>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3799FCFB-0B66-374F-9788-AFC83AB00421}"/>
              </a:ext>
            </a:extLst>
          </p:cNvPr>
          <p:cNvSpPr>
            <a:spLocks noGrp="1"/>
          </p:cNvSpPr>
          <p:nvPr>
            <p:ph type="title"/>
          </p:nvPr>
        </p:nvSpPr>
        <p:spPr/>
        <p:txBody>
          <a:bodyPr/>
          <a:lstStyle/>
          <a:p>
            <a:endParaRPr lang="en-US" altLang="en-US"/>
          </a:p>
        </p:txBody>
      </p:sp>
      <p:sp>
        <p:nvSpPr>
          <p:cNvPr id="48130" name="Content Placeholder 2">
            <a:extLst>
              <a:ext uri="{FF2B5EF4-FFF2-40B4-BE49-F238E27FC236}">
                <a16:creationId xmlns:a16="http://schemas.microsoft.com/office/drawing/2014/main" id="{07895F38-9441-A94A-9D07-ECB72FC406A5}"/>
              </a:ext>
            </a:extLst>
          </p:cNvPr>
          <p:cNvSpPr>
            <a:spLocks noGrp="1"/>
          </p:cNvSpPr>
          <p:nvPr>
            <p:ph idx="1"/>
          </p:nvPr>
        </p:nvSpPr>
        <p:spPr/>
        <p:txBody>
          <a:bodyPr/>
          <a:lstStyle/>
          <a:p>
            <a:r>
              <a:rPr lang="en-US" altLang="en-US"/>
              <a:t>What is the molecular mechanism of imprinting?  It appears to be on type of DNA modification called Methylation.</a:t>
            </a:r>
          </a:p>
        </p:txBody>
      </p:sp>
    </p:spTree>
    <p:extLst>
      <p:ext uri="{BB962C8B-B14F-4D97-AF65-F5344CB8AC3E}">
        <p14:creationId xmlns:p14="http://schemas.microsoft.com/office/powerpoint/2010/main" val="352497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8BD02B0F-2E8D-D54F-BBE4-D5BE7C5E2D15}"/>
              </a:ext>
            </a:extLst>
          </p:cNvPr>
          <p:cNvSpPr>
            <a:spLocks noGrp="1"/>
          </p:cNvSpPr>
          <p:nvPr>
            <p:ph type="title"/>
          </p:nvPr>
        </p:nvSpPr>
        <p:spPr/>
        <p:txBody>
          <a:bodyPr/>
          <a:lstStyle/>
          <a:p>
            <a:r>
              <a:rPr lang="en-US" altLang="en-US"/>
              <a:t>DNA methylation</a:t>
            </a:r>
          </a:p>
        </p:txBody>
      </p:sp>
      <p:pic>
        <p:nvPicPr>
          <p:cNvPr id="49154" name="Content Placeholder 3">
            <a:extLst>
              <a:ext uri="{FF2B5EF4-FFF2-40B4-BE49-F238E27FC236}">
                <a16:creationId xmlns:a16="http://schemas.microsoft.com/office/drawing/2014/main" id="{558BAA39-D164-2A44-AA8B-05846E4FBF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4149" r="-54149"/>
          <a:stretch>
            <a:fillRect/>
          </a:stretch>
        </p:blipFill>
        <p:spPr/>
      </p:pic>
    </p:spTree>
    <p:extLst>
      <p:ext uri="{BB962C8B-B14F-4D97-AF65-F5344CB8AC3E}">
        <p14:creationId xmlns:p14="http://schemas.microsoft.com/office/powerpoint/2010/main" val="106879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AE11AED8-5E22-5743-A33A-72C753086E9A}"/>
              </a:ext>
            </a:extLst>
          </p:cNvPr>
          <p:cNvSpPr>
            <a:spLocks noGrp="1"/>
          </p:cNvSpPr>
          <p:nvPr>
            <p:ph type="title"/>
          </p:nvPr>
        </p:nvSpPr>
        <p:spPr/>
        <p:txBody>
          <a:bodyPr/>
          <a:lstStyle/>
          <a:p>
            <a:r>
              <a:rPr lang="en-US" altLang="en-US" dirty="0"/>
              <a:t>Methylation is one mechanism involved in epigenetics</a:t>
            </a:r>
          </a:p>
        </p:txBody>
      </p:sp>
      <p:sp>
        <p:nvSpPr>
          <p:cNvPr id="21506" name="Content Placeholder 2">
            <a:extLst>
              <a:ext uri="{FF2B5EF4-FFF2-40B4-BE49-F238E27FC236}">
                <a16:creationId xmlns:a16="http://schemas.microsoft.com/office/drawing/2014/main" id="{FFE52B91-64D0-E64E-A517-AB136255A16B}"/>
              </a:ext>
            </a:extLst>
          </p:cNvPr>
          <p:cNvSpPr>
            <a:spLocks noGrp="1"/>
          </p:cNvSpPr>
          <p:nvPr>
            <p:ph idx="1"/>
          </p:nvPr>
        </p:nvSpPr>
        <p:spPr/>
        <p:txBody>
          <a:bodyPr/>
          <a:lstStyle/>
          <a:p>
            <a:r>
              <a:rPr lang="en-US" altLang="en-US"/>
              <a:t>DNA methlyation is a common way of changing a gene without changing the DNA sequence (AGTC sequence) of the gene.  </a:t>
            </a:r>
          </a:p>
          <a:p>
            <a:endParaRPr lang="en-US" altLang="en-US"/>
          </a:p>
          <a:p>
            <a:endParaRPr lang="en-US" altLang="en-US"/>
          </a:p>
          <a:p>
            <a:r>
              <a:rPr lang="en-US" altLang="en-US"/>
              <a:t>Methlyated DNA regions usually can’t be transcribed so genes are shut off in these regions. (like in the imprinted Dwarf gene)</a:t>
            </a:r>
          </a:p>
        </p:txBody>
      </p:sp>
    </p:spTree>
    <p:extLst>
      <p:ext uri="{BB962C8B-B14F-4D97-AF65-F5344CB8AC3E}">
        <p14:creationId xmlns:p14="http://schemas.microsoft.com/office/powerpoint/2010/main" val="321548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609FCE7-B1B2-EC47-A3AF-9AC98CF9DFED}"/>
              </a:ext>
            </a:extLst>
          </p:cNvPr>
          <p:cNvSpPr>
            <a:spLocks noGrp="1"/>
          </p:cNvSpPr>
          <p:nvPr>
            <p:ph type="title"/>
          </p:nvPr>
        </p:nvSpPr>
        <p:spPr/>
        <p:txBody>
          <a:bodyPr/>
          <a:lstStyle/>
          <a:p>
            <a:endParaRPr lang="en-US" altLang="en-US"/>
          </a:p>
        </p:txBody>
      </p:sp>
      <p:sp>
        <p:nvSpPr>
          <p:cNvPr id="22530" name="Content Placeholder 2">
            <a:extLst>
              <a:ext uri="{FF2B5EF4-FFF2-40B4-BE49-F238E27FC236}">
                <a16:creationId xmlns:a16="http://schemas.microsoft.com/office/drawing/2014/main" id="{07F2E178-96FB-F241-9DA2-4163DE58F587}"/>
              </a:ext>
            </a:extLst>
          </p:cNvPr>
          <p:cNvSpPr>
            <a:spLocks noGrp="1"/>
          </p:cNvSpPr>
          <p:nvPr>
            <p:ph idx="1"/>
          </p:nvPr>
        </p:nvSpPr>
        <p:spPr/>
        <p:txBody>
          <a:bodyPr/>
          <a:lstStyle/>
          <a:p>
            <a:r>
              <a:rPr lang="en-US" altLang="en-US"/>
              <a:t>Inactivation of the X-chromosome is also an example of epigenetics.  And like imprinting by methylation, the X-inactivation method is reversible.  When a female mammal makes eggs, she must be able to pass on active versions of her X chromosomes</a:t>
            </a:r>
            <a:r>
              <a:rPr lang="mr-IN" altLang="en-US"/>
              <a:t>…</a:t>
            </a:r>
            <a:endParaRPr lang="en-US" altLang="en-US"/>
          </a:p>
          <a:p>
            <a:r>
              <a:rPr lang="en-US" altLang="en-US"/>
              <a:t>Explore this website.</a:t>
            </a:r>
          </a:p>
          <a:p>
            <a:pPr>
              <a:buFont typeface="Arial" panose="020B0604020202020204" pitchFamily="34" charset="0"/>
              <a:buNone/>
            </a:pPr>
            <a:r>
              <a:rPr lang="en-US" altLang="en-US">
                <a:hlinkClick r:id="rId2"/>
              </a:rPr>
              <a:t>http://learn.genetics.utah.edu/content/epigenetics/</a:t>
            </a:r>
            <a:endParaRPr lang="en-US" altLang="en-US"/>
          </a:p>
          <a:p>
            <a:pPr>
              <a:buFont typeface="Arial" panose="020B0604020202020204" pitchFamily="34" charset="0"/>
              <a:buNone/>
            </a:pPr>
            <a:endParaRPr lang="en-US" altLang="en-US"/>
          </a:p>
        </p:txBody>
      </p:sp>
    </p:spTree>
    <p:extLst>
      <p:ext uri="{BB962C8B-B14F-4D97-AF65-F5344CB8AC3E}">
        <p14:creationId xmlns:p14="http://schemas.microsoft.com/office/powerpoint/2010/main" val="267596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2ACC536B-646B-A540-A59D-E423834A6514}"/>
              </a:ext>
            </a:extLst>
          </p:cNvPr>
          <p:cNvSpPr>
            <a:spLocks noGrp="1"/>
          </p:cNvSpPr>
          <p:nvPr>
            <p:ph type="title"/>
          </p:nvPr>
        </p:nvSpPr>
        <p:spPr/>
        <p:txBody>
          <a:bodyPr/>
          <a:lstStyle/>
          <a:p>
            <a:r>
              <a:rPr lang="en-US" altLang="en-US"/>
              <a:t>New concept…</a:t>
            </a:r>
          </a:p>
        </p:txBody>
      </p:sp>
      <p:sp>
        <p:nvSpPr>
          <p:cNvPr id="23554" name="Content Placeholder 2">
            <a:extLst>
              <a:ext uri="{FF2B5EF4-FFF2-40B4-BE49-F238E27FC236}">
                <a16:creationId xmlns:a16="http://schemas.microsoft.com/office/drawing/2014/main" id="{4481D962-55D9-4B44-A9A8-E1E08326770E}"/>
              </a:ext>
            </a:extLst>
          </p:cNvPr>
          <p:cNvSpPr>
            <a:spLocks noGrp="1"/>
          </p:cNvSpPr>
          <p:nvPr>
            <p:ph idx="1"/>
          </p:nvPr>
        </p:nvSpPr>
        <p:spPr/>
        <p:txBody>
          <a:bodyPr/>
          <a:lstStyle/>
          <a:p>
            <a:r>
              <a:rPr lang="en-US" altLang="en-US"/>
              <a:t>Sometimes, a rather complex set of abnormalities or  a disease that might appear to be controlled by many genes.</a:t>
            </a:r>
          </a:p>
          <a:p>
            <a:endParaRPr lang="en-US" altLang="en-US"/>
          </a:p>
          <a:p>
            <a:r>
              <a:rPr lang="en-US" altLang="en-US"/>
              <a:t>The individual had many abnormalities affecting multiple organs or systems.</a:t>
            </a:r>
          </a:p>
          <a:p>
            <a:r>
              <a:rPr lang="en-US" altLang="en-US"/>
              <a:t> A collection of abnormalities is sometimes called a </a:t>
            </a:r>
            <a:r>
              <a:rPr lang="en-US" altLang="en-US" b="1" i="1"/>
              <a:t>syndrome</a:t>
            </a:r>
          </a:p>
          <a:p>
            <a:endParaRPr lang="en-US" altLang="en-US"/>
          </a:p>
        </p:txBody>
      </p:sp>
    </p:spTree>
    <p:extLst>
      <p:ext uri="{BB962C8B-B14F-4D97-AF65-F5344CB8AC3E}">
        <p14:creationId xmlns:p14="http://schemas.microsoft.com/office/powerpoint/2010/main" val="3536079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C0F70A5A-0FD4-6441-A031-2EA76AA5C80A}"/>
              </a:ext>
            </a:extLst>
          </p:cNvPr>
          <p:cNvSpPr>
            <a:spLocks noGrp="1"/>
          </p:cNvSpPr>
          <p:nvPr>
            <p:ph type="title" idx="4294967295"/>
          </p:nvPr>
        </p:nvSpPr>
        <p:spPr/>
        <p:txBody>
          <a:bodyPr/>
          <a:lstStyle/>
          <a:p>
            <a:r>
              <a:rPr lang="en-US" altLang="en-US" sz="3200"/>
              <a:t>Some </a:t>
            </a:r>
            <a:r>
              <a:rPr lang="ja-JP" altLang="en-US" sz="3200"/>
              <a:t>“</a:t>
            </a:r>
            <a:r>
              <a:rPr lang="en-US" altLang="ja-JP" sz="3200"/>
              <a:t>syndromes</a:t>
            </a:r>
            <a:r>
              <a:rPr lang="ja-JP" altLang="en-US" sz="3200"/>
              <a:t>”</a:t>
            </a:r>
            <a:r>
              <a:rPr lang="en-US" altLang="ja-JP" sz="3200"/>
              <a:t> can be attributed to alterations in a </a:t>
            </a:r>
            <a:r>
              <a:rPr lang="en-US" altLang="ja-JP" sz="3200" b="1"/>
              <a:t>single gene</a:t>
            </a:r>
            <a:r>
              <a:rPr lang="en-US" altLang="ja-JP" sz="3200"/>
              <a:t>.</a:t>
            </a:r>
            <a:br>
              <a:rPr lang="en-US" altLang="ja-JP" sz="3200"/>
            </a:br>
            <a:endParaRPr lang="en-US" altLang="en-US" sz="3200" b="1"/>
          </a:p>
        </p:txBody>
      </p:sp>
      <p:sp>
        <p:nvSpPr>
          <p:cNvPr id="24578" name="Content Placeholder 2">
            <a:extLst>
              <a:ext uri="{FF2B5EF4-FFF2-40B4-BE49-F238E27FC236}">
                <a16:creationId xmlns:a16="http://schemas.microsoft.com/office/drawing/2014/main" id="{7A51519A-374A-054A-9D08-25135F54B2B2}"/>
              </a:ext>
            </a:extLst>
          </p:cNvPr>
          <p:cNvSpPr>
            <a:spLocks noGrp="1"/>
          </p:cNvSpPr>
          <p:nvPr>
            <p:ph idx="4294967295"/>
          </p:nvPr>
        </p:nvSpPr>
        <p:spPr>
          <a:xfrm>
            <a:off x="457200" y="1600200"/>
            <a:ext cx="8305800" cy="5029200"/>
          </a:xfrm>
        </p:spPr>
        <p:txBody>
          <a:bodyPr/>
          <a:lstStyle/>
          <a:p>
            <a:pPr lvl="1"/>
            <a:r>
              <a:rPr lang="en-US" altLang="en-US" b="1"/>
              <a:t>Marfan syndrome-</a:t>
            </a:r>
            <a:r>
              <a:rPr lang="en-US" altLang="en-US"/>
              <a:t>--autosomal dominant disorder</a:t>
            </a:r>
          </a:p>
          <a:p>
            <a:pPr lvl="2"/>
            <a:r>
              <a:rPr lang="en-US" altLang="en-US" sz="3200"/>
              <a:t>Result of a mutation in the gene encoding a protein called </a:t>
            </a:r>
            <a:r>
              <a:rPr lang="en-US" altLang="en-US" sz="3200" b="1"/>
              <a:t>fibrillin. </a:t>
            </a:r>
            <a:r>
              <a:rPr lang="en-US" altLang="en-US" sz="3200"/>
              <a:t>Extremely important structural protein. Found throughout the body in connective tissue.</a:t>
            </a:r>
          </a:p>
          <a:p>
            <a:pPr lvl="3"/>
            <a:r>
              <a:rPr lang="en-US" altLang="en-US" sz="2800"/>
              <a:t>Found in lens of </a:t>
            </a:r>
            <a:r>
              <a:rPr lang="en-US" altLang="en-US" sz="2800" u="sng"/>
              <a:t>eye, blood vessels, bones</a:t>
            </a:r>
            <a:r>
              <a:rPr lang="en-US" altLang="en-US" sz="2800"/>
              <a:t>. So symptoms of this syndrome include lens dislocation, aortic aneurysm, long fragile bones..</a:t>
            </a:r>
          </a:p>
          <a:p>
            <a:pPr lvl="3"/>
            <a:endParaRPr lang="en-US" altLang="en-US" b="1"/>
          </a:p>
          <a:p>
            <a:endParaRPr lang="en-US" altLang="en-US"/>
          </a:p>
        </p:txBody>
      </p:sp>
    </p:spTree>
    <p:extLst>
      <p:ext uri="{BB962C8B-B14F-4D97-AF65-F5344CB8AC3E}">
        <p14:creationId xmlns:p14="http://schemas.microsoft.com/office/powerpoint/2010/main" val="42446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99F86219-02A0-784E-8EF0-40ED0A600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57375"/>
            <a:ext cx="61912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2">
            <a:extLst>
              <a:ext uri="{FF2B5EF4-FFF2-40B4-BE49-F238E27FC236}">
                <a16:creationId xmlns:a16="http://schemas.microsoft.com/office/drawing/2014/main" id="{3B1D0B95-1AB7-F842-B2A3-54969F822363}"/>
              </a:ext>
            </a:extLst>
          </p:cNvPr>
          <p:cNvSpPr txBox="1">
            <a:spLocks noChangeArrowheads="1"/>
          </p:cNvSpPr>
          <p:nvPr/>
        </p:nvSpPr>
        <p:spPr bwMode="auto">
          <a:xfrm>
            <a:off x="330200" y="3810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2400">
                <a:latin typeface="Arial" panose="020B0604020202020204" pitchFamily="34" charset="0"/>
              </a:rPr>
              <a:t>“</a:t>
            </a:r>
            <a:r>
              <a:rPr lang="en-US" altLang="ja-JP" sz="2400">
                <a:latin typeface="Arial" panose="020B0604020202020204" pitchFamily="34" charset="0"/>
              </a:rPr>
              <a:t>Abe Lincoln phenotype</a:t>
            </a:r>
            <a:r>
              <a:rPr lang="ja-JP" altLang="en-US" sz="2400">
                <a:latin typeface="Arial" panose="020B0604020202020204" pitchFamily="34" charset="0"/>
              </a:rPr>
              <a:t>”</a:t>
            </a:r>
            <a:r>
              <a:rPr lang="en-US" altLang="ja-JP" sz="2400">
                <a:latin typeface="Arial" panose="020B0604020202020204" pitchFamily="34" charset="0"/>
              </a:rPr>
              <a:t>(Lincoln was once thought to have had Marfan syndrome, but further analysis indicates he did not.)</a:t>
            </a:r>
            <a:endParaRPr lang="en-US" altLang="en-US" sz="2400">
              <a:latin typeface="Arial" panose="020B0604020202020204" pitchFamily="34" charset="0"/>
            </a:endParaRPr>
          </a:p>
        </p:txBody>
      </p:sp>
    </p:spTree>
    <p:extLst>
      <p:ext uri="{BB962C8B-B14F-4D97-AF65-F5344CB8AC3E}">
        <p14:creationId xmlns:p14="http://schemas.microsoft.com/office/powerpoint/2010/main" val="1903050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5031E727-7778-1E4B-8315-5464A7C3D092}"/>
              </a:ext>
            </a:extLst>
          </p:cNvPr>
          <p:cNvSpPr>
            <a:spLocks noGrp="1"/>
          </p:cNvSpPr>
          <p:nvPr>
            <p:ph type="title"/>
          </p:nvPr>
        </p:nvSpPr>
        <p:spPr/>
        <p:txBody>
          <a:bodyPr/>
          <a:lstStyle/>
          <a:p>
            <a:endParaRPr lang="en-US" altLang="en-US"/>
          </a:p>
        </p:txBody>
      </p:sp>
      <p:sp>
        <p:nvSpPr>
          <p:cNvPr id="26626" name="Content Placeholder 2">
            <a:extLst>
              <a:ext uri="{FF2B5EF4-FFF2-40B4-BE49-F238E27FC236}">
                <a16:creationId xmlns:a16="http://schemas.microsoft.com/office/drawing/2014/main" id="{4C050084-B1A7-354F-8017-99C55A1902F6}"/>
              </a:ext>
            </a:extLst>
          </p:cNvPr>
          <p:cNvSpPr>
            <a:spLocks noGrp="1"/>
          </p:cNvSpPr>
          <p:nvPr>
            <p:ph idx="1"/>
          </p:nvPr>
        </p:nvSpPr>
        <p:spPr/>
        <p:txBody>
          <a:bodyPr/>
          <a:lstStyle/>
          <a:p>
            <a:r>
              <a:rPr lang="en-US" altLang="en-US"/>
              <a:t>Affects ~1 in 5000 people</a:t>
            </a:r>
          </a:p>
          <a:p>
            <a:r>
              <a:rPr lang="en-US" altLang="en-US"/>
              <a:t>Abe Lincoln is not likely to have had Marfan syndrome, but some famous athletes are now know to have/have had it.</a:t>
            </a:r>
          </a:p>
          <a:p>
            <a:endParaRPr lang="en-US" altLang="en-US"/>
          </a:p>
          <a:p>
            <a:r>
              <a:rPr lang="en-US" altLang="en-US"/>
              <a:t>In some cases, it was not known until the early and sudden death of the person.</a:t>
            </a:r>
          </a:p>
        </p:txBody>
      </p:sp>
    </p:spTree>
    <p:extLst>
      <p:ext uri="{BB962C8B-B14F-4D97-AF65-F5344CB8AC3E}">
        <p14:creationId xmlns:p14="http://schemas.microsoft.com/office/powerpoint/2010/main" val="333481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a:extLst>
              <a:ext uri="{FF2B5EF4-FFF2-40B4-BE49-F238E27FC236}">
                <a16:creationId xmlns:a16="http://schemas.microsoft.com/office/drawing/2014/main" id="{2CD582C8-F29A-764C-BB5A-547C297E97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275" y="0"/>
            <a:ext cx="4479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2">
            <a:extLst>
              <a:ext uri="{FF2B5EF4-FFF2-40B4-BE49-F238E27FC236}">
                <a16:creationId xmlns:a16="http://schemas.microsoft.com/office/drawing/2014/main" id="{D3FDA756-0AA2-7349-A1DC-A243FFD703E8}"/>
              </a:ext>
            </a:extLst>
          </p:cNvPr>
          <p:cNvSpPr txBox="1">
            <a:spLocks noChangeArrowheads="1"/>
          </p:cNvSpPr>
          <p:nvPr/>
        </p:nvSpPr>
        <p:spPr bwMode="auto">
          <a:xfrm>
            <a:off x="5715000" y="1320800"/>
            <a:ext cx="30067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Flo Hyman, Olympic volleyball player for USA died at age 31 from an aorta tear, due to Marfan Syndrome.</a:t>
            </a:r>
          </a:p>
        </p:txBody>
      </p:sp>
    </p:spTree>
    <p:extLst>
      <p:ext uri="{BB962C8B-B14F-4D97-AF65-F5344CB8AC3E}">
        <p14:creationId xmlns:p14="http://schemas.microsoft.com/office/powerpoint/2010/main" val="279361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50D67747-C05F-7C4F-ABE7-284CA90F72F7}"/>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67C0A79-90B3-2A4D-9E2A-07B3F74D6150}"/>
              </a:ext>
            </a:extLst>
          </p:cNvPr>
          <p:cNvSpPr>
            <a:spLocks noGrp="1"/>
          </p:cNvSpPr>
          <p:nvPr>
            <p:ph idx="1"/>
          </p:nvPr>
        </p:nvSpPr>
        <p:spPr/>
        <p:txBody>
          <a:bodyPr/>
          <a:lstStyle/>
          <a:p>
            <a:pPr>
              <a:buFont typeface="Arial" charset="0"/>
              <a:buChar char="•"/>
              <a:defRPr/>
            </a:pPr>
            <a:r>
              <a:rPr lang="en-US" dirty="0"/>
              <a:t>When one gene alteration gives multiple phenotypes</a:t>
            </a:r>
          </a:p>
          <a:p>
            <a:pPr lvl="1">
              <a:buFont typeface="Arial" charset="0"/>
              <a:buChar char="–"/>
              <a:defRPr/>
            </a:pPr>
            <a:r>
              <a:rPr lang="en-US" dirty="0"/>
              <a:t>Lens tear</a:t>
            </a:r>
          </a:p>
          <a:p>
            <a:pPr lvl="1">
              <a:buFont typeface="Arial" charset="0"/>
              <a:buChar char="–"/>
              <a:defRPr/>
            </a:pPr>
            <a:r>
              <a:rPr lang="en-US" dirty="0"/>
              <a:t>Long limbs</a:t>
            </a:r>
          </a:p>
          <a:p>
            <a:pPr lvl="1">
              <a:buFont typeface="Arial" charset="0"/>
              <a:buChar char="–"/>
              <a:defRPr/>
            </a:pPr>
            <a:r>
              <a:rPr lang="en-US" dirty="0"/>
              <a:t>Weak aorta</a:t>
            </a:r>
          </a:p>
          <a:p>
            <a:pPr marL="457200" lvl="1" indent="0">
              <a:buFont typeface="Arial" charset="0"/>
              <a:buNone/>
              <a:defRPr/>
            </a:pPr>
            <a:r>
              <a:rPr lang="en-US" dirty="0"/>
              <a:t>		---due to mutations in one gene:</a:t>
            </a:r>
          </a:p>
          <a:p>
            <a:pPr marL="457200" lvl="1" indent="0">
              <a:buFont typeface="Arial" charset="0"/>
              <a:buNone/>
              <a:defRPr/>
            </a:pPr>
            <a:endParaRPr lang="en-US" dirty="0"/>
          </a:p>
          <a:p>
            <a:pPr marL="457200" lvl="1" indent="0">
              <a:buFont typeface="Arial" charset="0"/>
              <a:buNone/>
              <a:defRPr/>
            </a:pPr>
            <a:r>
              <a:rPr lang="en-US"/>
              <a:t>		We </a:t>
            </a:r>
            <a:r>
              <a:rPr lang="en-US" dirty="0"/>
              <a:t>refer to this as </a:t>
            </a:r>
            <a:r>
              <a:rPr lang="en-US" b="1" i="1" dirty="0"/>
              <a:t>pleiotropy. </a:t>
            </a:r>
          </a:p>
        </p:txBody>
      </p:sp>
    </p:spTree>
    <p:extLst>
      <p:ext uri="{BB962C8B-B14F-4D97-AF65-F5344CB8AC3E}">
        <p14:creationId xmlns:p14="http://schemas.microsoft.com/office/powerpoint/2010/main" val="278158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170DDC6-4451-5940-9DED-645FDB39043C}"/>
              </a:ext>
            </a:extLst>
          </p:cNvPr>
          <p:cNvSpPr>
            <a:spLocks noGrp="1"/>
          </p:cNvSpPr>
          <p:nvPr>
            <p:ph type="title"/>
          </p:nvPr>
        </p:nvSpPr>
        <p:spPr>
          <a:xfrm>
            <a:off x="0" y="304800"/>
            <a:ext cx="8229600" cy="1143000"/>
          </a:xfrm>
        </p:spPr>
        <p:txBody>
          <a:bodyPr/>
          <a:lstStyle/>
          <a:p>
            <a:r>
              <a:rPr lang="en-US" altLang="en-US" sz="3600"/>
              <a:t>Where were we?…</a:t>
            </a:r>
          </a:p>
        </p:txBody>
      </p:sp>
      <p:sp>
        <p:nvSpPr>
          <p:cNvPr id="18434" name="Content Placeholder 2">
            <a:extLst>
              <a:ext uri="{FF2B5EF4-FFF2-40B4-BE49-F238E27FC236}">
                <a16:creationId xmlns:a16="http://schemas.microsoft.com/office/drawing/2014/main" id="{3085333A-AD4F-F647-A259-712630A347EF}"/>
              </a:ext>
            </a:extLst>
          </p:cNvPr>
          <p:cNvSpPr>
            <a:spLocks noGrp="1"/>
          </p:cNvSpPr>
          <p:nvPr>
            <p:ph idx="1"/>
          </p:nvPr>
        </p:nvSpPr>
        <p:spPr>
          <a:xfrm>
            <a:off x="457200" y="1447800"/>
            <a:ext cx="8229600" cy="5257800"/>
          </a:xfrm>
        </p:spPr>
        <p:txBody>
          <a:bodyPr/>
          <a:lstStyle/>
          <a:p>
            <a:pPr marL="457200" lvl="1" indent="0">
              <a:buFont typeface="Arial" panose="020B0604020202020204" pitchFamily="34" charset="0"/>
              <a:buNone/>
            </a:pPr>
            <a:r>
              <a:rPr lang="en-US" altLang="en-US" sz="3200"/>
              <a:t>Conditionally expressed genotypes</a:t>
            </a:r>
          </a:p>
          <a:p>
            <a:pPr marL="457200" lvl="1" indent="0">
              <a:buFont typeface="Arial" panose="020B0604020202020204" pitchFamily="34" charset="0"/>
              <a:buNone/>
            </a:pPr>
            <a:r>
              <a:rPr lang="en-US" altLang="en-US" sz="3200"/>
              <a:t>Sex-influenced traits</a:t>
            </a:r>
          </a:p>
          <a:p>
            <a:pPr marL="457200" lvl="1" indent="0">
              <a:buFont typeface="Arial" panose="020B0604020202020204" pitchFamily="34" charset="0"/>
              <a:buNone/>
            </a:pPr>
            <a:r>
              <a:rPr lang="en-US" altLang="en-US" sz="3200"/>
              <a:t>Temperature-sensitive alleles</a:t>
            </a:r>
          </a:p>
          <a:p>
            <a:pPr marL="457200" lvl="1" indent="0">
              <a:buFont typeface="Arial" panose="020B0604020202020204" pitchFamily="34" charset="0"/>
              <a:buNone/>
            </a:pPr>
            <a:r>
              <a:rPr lang="en-US" altLang="en-US" sz="3200"/>
              <a:t>Nutrition-sensitive alleles</a:t>
            </a:r>
          </a:p>
          <a:p>
            <a:pPr marL="457200" lvl="1" indent="0">
              <a:buFont typeface="Arial" panose="020B0604020202020204" pitchFamily="34" charset="0"/>
              <a:buNone/>
            </a:pPr>
            <a:endParaRPr lang="en-US" altLang="en-US" sz="3200"/>
          </a:p>
          <a:p>
            <a:pPr marL="457200" lvl="1" indent="0">
              <a:buFont typeface="Arial" panose="020B0604020202020204" pitchFamily="34" charset="0"/>
              <a:buNone/>
            </a:pPr>
            <a:r>
              <a:rPr lang="en-US" altLang="en-US" sz="3200"/>
              <a:t>Variable onset of phenotypes</a:t>
            </a:r>
          </a:p>
          <a:p>
            <a:pPr marL="457200" lvl="1" indent="0">
              <a:buFont typeface="Arial" panose="020B0604020202020204" pitchFamily="34" charset="0"/>
              <a:buNone/>
            </a:pPr>
            <a:endParaRPr lang="en-US" altLang="en-US" sz="3200"/>
          </a:p>
          <a:p>
            <a:pPr marL="457200" lvl="1" indent="0">
              <a:buFont typeface="Arial" panose="020B0604020202020204" pitchFamily="34" charset="0"/>
              <a:buNone/>
            </a:pPr>
            <a:r>
              <a:rPr lang="en-US" altLang="en-US" sz="3200"/>
              <a:t>Imprinting</a:t>
            </a:r>
          </a:p>
          <a:p>
            <a:pPr marL="457200" lvl="1" indent="0">
              <a:buFont typeface="Arial" panose="020B0604020202020204" pitchFamily="34" charset="0"/>
              <a:buNone/>
            </a:pPr>
            <a:endParaRPr lang="en-US" altLang="en-US" sz="3200"/>
          </a:p>
        </p:txBody>
      </p:sp>
    </p:spTree>
    <p:extLst>
      <p:ext uri="{BB962C8B-B14F-4D97-AF65-F5344CB8AC3E}">
        <p14:creationId xmlns:p14="http://schemas.microsoft.com/office/powerpoint/2010/main" val="153342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FAE8-EC35-8B4C-BEC6-ED7A8AB223A6}"/>
              </a:ext>
            </a:extLst>
          </p:cNvPr>
          <p:cNvSpPr>
            <a:spLocks noGrp="1"/>
          </p:cNvSpPr>
          <p:nvPr>
            <p:ph type="title"/>
          </p:nvPr>
        </p:nvSpPr>
        <p:spPr/>
        <p:txBody>
          <a:bodyPr>
            <a:normAutofit fontScale="90000"/>
          </a:bodyPr>
          <a:lstStyle/>
          <a:p>
            <a:pPr>
              <a:defRPr/>
            </a:pPr>
            <a:r>
              <a:rPr lang="en-US" dirty="0"/>
              <a:t>Let’s return to an extension we have already studied….</a:t>
            </a:r>
            <a:br>
              <a:rPr lang="en-US" dirty="0"/>
            </a:br>
            <a:endParaRPr lang="en-US" dirty="0"/>
          </a:p>
        </p:txBody>
      </p:sp>
      <p:sp>
        <p:nvSpPr>
          <p:cNvPr id="3" name="Content Placeholder 2">
            <a:extLst>
              <a:ext uri="{FF2B5EF4-FFF2-40B4-BE49-F238E27FC236}">
                <a16:creationId xmlns:a16="http://schemas.microsoft.com/office/drawing/2014/main" id="{6E7DD7A9-70B6-AA45-9CFF-C4A266C12F2C}"/>
              </a:ext>
            </a:extLst>
          </p:cNvPr>
          <p:cNvSpPr>
            <a:spLocks noGrp="1"/>
          </p:cNvSpPr>
          <p:nvPr>
            <p:ph idx="1"/>
          </p:nvPr>
        </p:nvSpPr>
        <p:spPr/>
        <p:txBody>
          <a:bodyPr/>
          <a:lstStyle/>
          <a:p>
            <a:pPr lvl="1">
              <a:defRPr/>
            </a:pPr>
            <a:r>
              <a:rPr lang="en-US" sz="2400" dirty="0"/>
              <a:t>Some traits are controlled by more than one gene.</a:t>
            </a:r>
          </a:p>
          <a:p>
            <a:pPr marL="342900" lvl="1" indent="0">
              <a:buFont typeface="Arial" panose="020B0604020202020204" pitchFamily="34" charset="0"/>
              <a:buNone/>
              <a:defRPr/>
            </a:pPr>
            <a:r>
              <a:rPr lang="en-US" sz="2400" dirty="0"/>
              <a:t>We looked at several 2-gene traits, and we looked at some polygenic /quantitative traits.  But you’ve probably guessed that the complexity of living things might require that some traits are controlled by many genes—and that all the proteins involved in ”making the trait” are </a:t>
            </a:r>
            <a:r>
              <a:rPr lang="en-US" sz="2400" i="1" dirty="0"/>
              <a:t>essentia</a:t>
            </a:r>
            <a:r>
              <a:rPr lang="en-US" sz="2400" dirty="0"/>
              <a:t>l for that trait. </a:t>
            </a:r>
          </a:p>
          <a:p>
            <a:pPr marL="342900" lvl="1" indent="0">
              <a:buFont typeface="Arial" panose="020B0604020202020204" pitchFamily="34" charset="0"/>
              <a:buNone/>
              <a:defRPr/>
            </a:pPr>
            <a:endParaRPr lang="en-US" sz="2400" dirty="0"/>
          </a:p>
          <a:p>
            <a:pPr marL="342900" lvl="1" indent="0">
              <a:buFont typeface="Arial" panose="020B0604020202020204" pitchFamily="34" charset="0"/>
              <a:buNone/>
              <a:defRPr/>
            </a:pPr>
            <a:r>
              <a:rPr lang="en-US" sz="2400" dirty="0"/>
              <a:t>If a phenotype is controlled by many genes, we might expect variation at any one of the genes to lead to variation in the phenotype.  These traits can be difficult to figure out at the molecular level.</a:t>
            </a:r>
          </a:p>
          <a:p>
            <a:pPr marL="342900" lvl="1" indent="0">
              <a:buFont typeface="Arial" panose="020B0604020202020204" pitchFamily="34" charset="0"/>
              <a:buNone/>
              <a:defRPr/>
            </a:pPr>
            <a:endParaRPr lang="en-US" dirty="0"/>
          </a:p>
        </p:txBody>
      </p:sp>
    </p:spTree>
    <p:extLst>
      <p:ext uri="{BB962C8B-B14F-4D97-AF65-F5344CB8AC3E}">
        <p14:creationId xmlns:p14="http://schemas.microsoft.com/office/powerpoint/2010/main" val="3646570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95E4F451-C594-FB44-9003-FD69304A5624}"/>
              </a:ext>
            </a:extLst>
          </p:cNvPr>
          <p:cNvSpPr>
            <a:spLocks noGrp="1"/>
          </p:cNvSpPr>
          <p:nvPr>
            <p:ph type="title" idx="4294967295"/>
          </p:nvPr>
        </p:nvSpPr>
        <p:spPr/>
        <p:txBody>
          <a:bodyPr/>
          <a:lstStyle/>
          <a:p>
            <a:r>
              <a:rPr lang="en-US" altLang="en-US"/>
              <a:t>If all the gene products for a trait are essential…</a:t>
            </a:r>
          </a:p>
        </p:txBody>
      </p:sp>
      <p:sp>
        <p:nvSpPr>
          <p:cNvPr id="30722" name="Content Placeholder 2">
            <a:extLst>
              <a:ext uri="{FF2B5EF4-FFF2-40B4-BE49-F238E27FC236}">
                <a16:creationId xmlns:a16="http://schemas.microsoft.com/office/drawing/2014/main" id="{FAA533D5-B512-4C44-819B-FFEA67C9B9A2}"/>
              </a:ext>
            </a:extLst>
          </p:cNvPr>
          <p:cNvSpPr>
            <a:spLocks noGrp="1"/>
          </p:cNvSpPr>
          <p:nvPr>
            <p:ph idx="4294967295"/>
          </p:nvPr>
        </p:nvSpPr>
        <p:spPr/>
        <p:txBody>
          <a:bodyPr/>
          <a:lstStyle/>
          <a:p>
            <a:r>
              <a:rPr lang="en-US" altLang="en-US" sz="2400"/>
              <a:t>…mutations in any of  the genes involved might give the same phenotype.</a:t>
            </a:r>
          </a:p>
          <a:p>
            <a:pPr lvl="1"/>
            <a:r>
              <a:rPr lang="en-US" altLang="en-US"/>
              <a:t>e.g.  </a:t>
            </a:r>
            <a:r>
              <a:rPr lang="en-US" altLang="en-US" sz="2400"/>
              <a:t>Consider </a:t>
            </a:r>
            <a:r>
              <a:rPr lang="en-US" altLang="en-US" sz="2400" u="sng"/>
              <a:t>hearing</a:t>
            </a:r>
            <a:r>
              <a:rPr lang="en-US" altLang="en-US" sz="2400"/>
              <a:t>--- it depends on proper formation of ear (complex outer and inner structures), development of specific brain centers for interpreting sound, and neural connections between ear and brain.  Gene mutations affecting any structure or mechanism related to hearing could  give a </a:t>
            </a:r>
            <a:r>
              <a:rPr lang="en-US" altLang="en-US" sz="2400" b="1"/>
              <a:t>phenotype of deafness</a:t>
            </a:r>
            <a:r>
              <a:rPr lang="en-US" altLang="en-US" sz="2400"/>
              <a:t>.</a:t>
            </a:r>
          </a:p>
        </p:txBody>
      </p:sp>
    </p:spTree>
    <p:extLst>
      <p:ext uri="{BB962C8B-B14F-4D97-AF65-F5344CB8AC3E}">
        <p14:creationId xmlns:p14="http://schemas.microsoft.com/office/powerpoint/2010/main" val="422533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6DB48A39-9245-2F41-ABE9-3B716BCC4780}"/>
              </a:ext>
            </a:extLst>
          </p:cNvPr>
          <p:cNvSpPr>
            <a:spLocks noGrp="1"/>
          </p:cNvSpPr>
          <p:nvPr>
            <p:ph type="title"/>
          </p:nvPr>
        </p:nvSpPr>
        <p:spPr/>
        <p:txBody>
          <a:bodyPr/>
          <a:lstStyle/>
          <a:p>
            <a:r>
              <a:rPr lang="en-US" altLang="en-US"/>
              <a:t>A side point</a:t>
            </a:r>
            <a:r>
              <a:rPr lang="mr-IN" altLang="en-US"/>
              <a:t>…</a:t>
            </a:r>
            <a:r>
              <a:rPr lang="en-US" altLang="en-US"/>
              <a:t>.</a:t>
            </a:r>
          </a:p>
        </p:txBody>
      </p:sp>
      <p:sp>
        <p:nvSpPr>
          <p:cNvPr id="32770" name="Content Placeholder 2">
            <a:extLst>
              <a:ext uri="{FF2B5EF4-FFF2-40B4-BE49-F238E27FC236}">
                <a16:creationId xmlns:a16="http://schemas.microsoft.com/office/drawing/2014/main" id="{8DCB021D-1015-534F-9827-6381D681DA90}"/>
              </a:ext>
            </a:extLst>
          </p:cNvPr>
          <p:cNvSpPr>
            <a:spLocks noGrp="1"/>
          </p:cNvSpPr>
          <p:nvPr>
            <p:ph idx="1"/>
          </p:nvPr>
        </p:nvSpPr>
        <p:spPr/>
        <p:txBody>
          <a:bodyPr/>
          <a:lstStyle/>
          <a:p>
            <a:r>
              <a:rPr lang="en-US" altLang="en-US"/>
              <a:t>Nearly everything we know about how things work in biology (and many disciplines) comes from studying organisms/situations in which something doesn’t work correctly— by observing an abnormality, a variant.</a:t>
            </a:r>
          </a:p>
          <a:p>
            <a:endParaRPr lang="en-US" altLang="en-US"/>
          </a:p>
          <a:p>
            <a:r>
              <a:rPr lang="en-US" altLang="en-US"/>
              <a:t>Most of the genes we know and understand were discovered by studying a disease or abnormality</a:t>
            </a:r>
            <a:r>
              <a:rPr lang="mr-IN" altLang="en-US"/>
              <a:t>…</a:t>
            </a:r>
            <a:r>
              <a:rPr lang="en-US" altLang="en-US"/>
              <a:t>.which turned out to have a genetic basis</a:t>
            </a:r>
            <a:r>
              <a:rPr lang="mr-IN" altLang="en-US"/>
              <a:t>…</a:t>
            </a:r>
            <a:endParaRPr lang="en-US" altLang="en-US"/>
          </a:p>
        </p:txBody>
      </p:sp>
    </p:spTree>
    <p:extLst>
      <p:ext uri="{BB962C8B-B14F-4D97-AF65-F5344CB8AC3E}">
        <p14:creationId xmlns:p14="http://schemas.microsoft.com/office/powerpoint/2010/main" val="98808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AA1F66DD-A119-5947-B9E0-F99EFE406FB2}"/>
              </a:ext>
            </a:extLst>
          </p:cNvPr>
          <p:cNvSpPr>
            <a:spLocks noGrp="1"/>
          </p:cNvSpPr>
          <p:nvPr>
            <p:ph type="title" idx="4294967295"/>
          </p:nvPr>
        </p:nvSpPr>
        <p:spPr/>
        <p:txBody>
          <a:bodyPr/>
          <a:lstStyle/>
          <a:p>
            <a:pPr marL="257175" indent="-257175"/>
            <a:r>
              <a:rPr lang="en-US" altLang="en-US" sz="2100"/>
              <a:t>When one is studying a suspected genetic variant/abnormality, the mutants may show one variation, but may reveal multiple genes are involved in producing the normal phenotype</a:t>
            </a:r>
            <a:r>
              <a:rPr lang="mr-IN" altLang="en-US" sz="2100"/>
              <a:t>…</a:t>
            </a:r>
            <a:r>
              <a:rPr lang="en-US" altLang="en-US" sz="2100"/>
              <a:t>.</a:t>
            </a:r>
          </a:p>
        </p:txBody>
      </p:sp>
      <p:sp>
        <p:nvSpPr>
          <p:cNvPr id="33794" name="Content Placeholder 2">
            <a:extLst>
              <a:ext uri="{FF2B5EF4-FFF2-40B4-BE49-F238E27FC236}">
                <a16:creationId xmlns:a16="http://schemas.microsoft.com/office/drawing/2014/main" id="{B1541DF1-A7A0-174A-B25A-18B0D6BDA8DB}"/>
              </a:ext>
            </a:extLst>
          </p:cNvPr>
          <p:cNvSpPr>
            <a:spLocks noGrp="1"/>
          </p:cNvSpPr>
          <p:nvPr>
            <p:ph idx="4294967295"/>
          </p:nvPr>
        </p:nvSpPr>
        <p:spPr/>
        <p:txBody>
          <a:bodyPr/>
          <a:lstStyle/>
          <a:p>
            <a:r>
              <a:rPr lang="en-US" altLang="en-US" sz="2700"/>
              <a:t>To determine the number of genes controlling a particular phenotype, we might use a genetic test called </a:t>
            </a:r>
            <a:r>
              <a:rPr lang="en-US" altLang="en-US" sz="2700">
                <a:solidFill>
                  <a:srgbClr val="FF0000"/>
                </a:solidFill>
              </a:rPr>
              <a:t>complementation analysis</a:t>
            </a:r>
            <a:r>
              <a:rPr lang="en-US" altLang="en-US" sz="2700"/>
              <a:t>.</a:t>
            </a:r>
          </a:p>
          <a:p>
            <a:endParaRPr lang="en-US" altLang="en-US" sz="2700"/>
          </a:p>
          <a:p>
            <a:pPr lvl="1"/>
            <a:r>
              <a:rPr lang="en-US" altLang="en-US" sz="2700"/>
              <a:t>Allows us to test whether two independently isolated mutants (same phenotype) are due to mutations in the same or in different genes.</a:t>
            </a:r>
          </a:p>
          <a:p>
            <a:pPr lvl="1"/>
            <a:r>
              <a:rPr lang="en-US" altLang="en-US" sz="2700"/>
              <a:t>Each time we see a new/different gene, we can add it to the number of genes controlling the phenotype.</a:t>
            </a:r>
          </a:p>
        </p:txBody>
      </p:sp>
    </p:spTree>
    <p:extLst>
      <p:ext uri="{BB962C8B-B14F-4D97-AF65-F5344CB8AC3E}">
        <p14:creationId xmlns:p14="http://schemas.microsoft.com/office/powerpoint/2010/main" val="3067757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54AE0BC-5FB6-3745-B324-D20AC4751F81}"/>
              </a:ext>
            </a:extLst>
          </p:cNvPr>
          <p:cNvSpPr>
            <a:spLocks noGrp="1"/>
          </p:cNvSpPr>
          <p:nvPr>
            <p:ph type="title" idx="4294967295"/>
          </p:nvPr>
        </p:nvSpPr>
        <p:spPr/>
        <p:txBody>
          <a:bodyPr/>
          <a:lstStyle/>
          <a:p>
            <a:r>
              <a:rPr lang="en-US" altLang="en-US"/>
              <a:t>Example…</a:t>
            </a:r>
          </a:p>
        </p:txBody>
      </p:sp>
      <p:sp>
        <p:nvSpPr>
          <p:cNvPr id="35842" name="Content Placeholder 2">
            <a:extLst>
              <a:ext uri="{FF2B5EF4-FFF2-40B4-BE49-F238E27FC236}">
                <a16:creationId xmlns:a16="http://schemas.microsoft.com/office/drawing/2014/main" id="{5ECE2B29-6ADB-5A4F-9529-2E15048F5EFE}"/>
              </a:ext>
            </a:extLst>
          </p:cNvPr>
          <p:cNvSpPr>
            <a:spLocks noGrp="1"/>
          </p:cNvSpPr>
          <p:nvPr>
            <p:ph idx="4294967295"/>
          </p:nvPr>
        </p:nvSpPr>
        <p:spPr/>
        <p:txBody>
          <a:bodyPr/>
          <a:lstStyle/>
          <a:p>
            <a:r>
              <a:rPr lang="en-US" altLang="en-US" sz="2400"/>
              <a:t>You and a friend each find one  fruit fly that lacks wings.</a:t>
            </a:r>
          </a:p>
          <a:p>
            <a:endParaRPr lang="en-US" altLang="en-US" sz="2400"/>
          </a:p>
          <a:p>
            <a:r>
              <a:rPr lang="en-US" altLang="en-US" sz="2400"/>
              <a:t>Since wing development likely involves dozens of different genes you wonder…are these mutants the result of mutations in the same gene or different genes? </a:t>
            </a:r>
          </a:p>
          <a:p>
            <a:endParaRPr lang="en-US" altLang="en-US" sz="2400"/>
          </a:p>
          <a:p>
            <a:r>
              <a:rPr lang="en-US" altLang="en-US" sz="2400"/>
              <a:t>Mate the flies and look at the offspring.</a:t>
            </a:r>
          </a:p>
        </p:txBody>
      </p:sp>
    </p:spTree>
    <p:extLst>
      <p:ext uri="{BB962C8B-B14F-4D97-AF65-F5344CB8AC3E}">
        <p14:creationId xmlns:p14="http://schemas.microsoft.com/office/powerpoint/2010/main" val="2553733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B3251844-2BF9-F047-875E-A01ECB130D1F}"/>
              </a:ext>
            </a:extLst>
          </p:cNvPr>
          <p:cNvSpPr>
            <a:spLocks noGrp="1"/>
          </p:cNvSpPr>
          <p:nvPr>
            <p:ph type="title" idx="4294967295"/>
          </p:nvPr>
        </p:nvSpPr>
        <p:spPr/>
        <p:txBody>
          <a:bodyPr/>
          <a:lstStyle/>
          <a:p>
            <a:r>
              <a:rPr lang="en-US" altLang="en-US"/>
              <a:t>Possible outcomes…</a:t>
            </a:r>
          </a:p>
        </p:txBody>
      </p:sp>
      <p:sp>
        <p:nvSpPr>
          <p:cNvPr id="37890" name="Content Placeholder 2">
            <a:extLst>
              <a:ext uri="{FF2B5EF4-FFF2-40B4-BE49-F238E27FC236}">
                <a16:creationId xmlns:a16="http://schemas.microsoft.com/office/drawing/2014/main" id="{0F34F5DF-5E14-224D-A6F2-21BE1A3434BF}"/>
              </a:ext>
            </a:extLst>
          </p:cNvPr>
          <p:cNvSpPr>
            <a:spLocks noGrp="1"/>
          </p:cNvSpPr>
          <p:nvPr>
            <p:ph idx="4294967295"/>
          </p:nvPr>
        </p:nvSpPr>
        <p:spPr/>
        <p:txBody>
          <a:bodyPr/>
          <a:lstStyle/>
          <a:p>
            <a:pPr marL="385763" indent="-385763">
              <a:buFont typeface="Arial" panose="020B0604020202020204" pitchFamily="34" charset="0"/>
              <a:buAutoNum type="arabicPeriod"/>
            </a:pPr>
            <a:r>
              <a:rPr lang="en-US" altLang="en-US"/>
              <a:t>Offspring are wild-type (winged).  Means the mutations covered or complemented each other.  Each fly provided a wild-type of allele of the other</a:t>
            </a:r>
            <a:r>
              <a:rPr lang="ja-JP" altLang="en-US"/>
              <a:t>’</a:t>
            </a:r>
            <a:r>
              <a:rPr lang="en-US" altLang="ja-JP"/>
              <a:t>s mutation.</a:t>
            </a:r>
          </a:p>
          <a:p>
            <a:pPr marL="385763" indent="-385763">
              <a:buFont typeface="Arial" panose="020B0604020202020204" pitchFamily="34" charset="0"/>
              <a:buNone/>
            </a:pPr>
            <a:endParaRPr lang="en-US" altLang="en-US"/>
          </a:p>
          <a:p>
            <a:pPr marL="385763" indent="-385763">
              <a:buFont typeface="Arial" panose="020B0604020202020204" pitchFamily="34" charset="0"/>
              <a:buNone/>
            </a:pPr>
            <a:r>
              <a:rPr lang="en-US" altLang="en-US" b="1"/>
              <a:t>---</a:t>
            </a:r>
            <a:r>
              <a:rPr lang="en-US" altLang="en-US" b="1" u="sng"/>
              <a:t>Mutations must have been in different genes.</a:t>
            </a:r>
          </a:p>
        </p:txBody>
      </p:sp>
    </p:spTree>
    <p:extLst>
      <p:ext uri="{BB962C8B-B14F-4D97-AF65-F5344CB8AC3E}">
        <p14:creationId xmlns:p14="http://schemas.microsoft.com/office/powerpoint/2010/main" val="499522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9DD1365-F56F-4F40-8B1C-F92F32BAF0EE}"/>
              </a:ext>
            </a:extLst>
          </p:cNvPr>
          <p:cNvSpPr>
            <a:spLocks noGrp="1"/>
          </p:cNvSpPr>
          <p:nvPr>
            <p:ph type="title" idx="4294967295"/>
          </p:nvPr>
        </p:nvSpPr>
        <p:spPr/>
        <p:txBody>
          <a:bodyPr/>
          <a:lstStyle/>
          <a:p>
            <a:endParaRPr lang="en-US" altLang="en-US"/>
          </a:p>
        </p:txBody>
      </p:sp>
      <p:sp>
        <p:nvSpPr>
          <p:cNvPr id="38914" name="Content Placeholder 2">
            <a:extLst>
              <a:ext uri="{FF2B5EF4-FFF2-40B4-BE49-F238E27FC236}">
                <a16:creationId xmlns:a16="http://schemas.microsoft.com/office/drawing/2014/main" id="{F7D2A5A1-AAF1-EF49-951D-FF2BF09C6344}"/>
              </a:ext>
            </a:extLst>
          </p:cNvPr>
          <p:cNvSpPr>
            <a:spLocks noGrp="1"/>
          </p:cNvSpPr>
          <p:nvPr>
            <p:ph idx="4294967295"/>
          </p:nvPr>
        </p:nvSpPr>
        <p:spPr>
          <a:xfrm>
            <a:off x="838200" y="846138"/>
            <a:ext cx="7620000" cy="5707062"/>
          </a:xfrm>
        </p:spPr>
        <p:txBody>
          <a:bodyPr/>
          <a:lstStyle/>
          <a:p>
            <a:pPr marL="385763" indent="-385763">
              <a:buFont typeface="Arial" panose="020B0604020202020204" pitchFamily="34" charset="0"/>
              <a:buAutoNum type="arabicPeriod" startAt="2"/>
            </a:pPr>
            <a:r>
              <a:rPr lang="en-US" altLang="en-US"/>
              <a:t>Offspring are still mutants (wingless).  Means the mutations did  not complement each other.  The offspring fly received a mutant form of the same gene from each parent.  They have the same genetic defect as the parent.</a:t>
            </a:r>
          </a:p>
          <a:p>
            <a:pPr marL="385763" indent="-385763">
              <a:buFont typeface="Arial" panose="020B0604020202020204" pitchFamily="34" charset="0"/>
              <a:buNone/>
            </a:pPr>
            <a:r>
              <a:rPr lang="en-US" altLang="en-US" b="1"/>
              <a:t>---</a:t>
            </a:r>
            <a:r>
              <a:rPr lang="en-US" altLang="en-US" b="1" u="sng"/>
              <a:t>Mutations must have been in same gene.</a:t>
            </a:r>
          </a:p>
          <a:p>
            <a:pPr marL="385763" indent="-385763">
              <a:buFont typeface="Arial" panose="020B0604020202020204" pitchFamily="34" charset="0"/>
              <a:buNone/>
            </a:pPr>
            <a:r>
              <a:rPr lang="en-US" altLang="en-US" b="1"/>
              <a:t>**mutations need not be exactly the same, but within the same gene, affecting the same gene product.</a:t>
            </a:r>
            <a:endParaRPr lang="en-US" altLang="en-US"/>
          </a:p>
        </p:txBody>
      </p:sp>
    </p:spTree>
    <p:extLst>
      <p:ext uri="{BB962C8B-B14F-4D97-AF65-F5344CB8AC3E}">
        <p14:creationId xmlns:p14="http://schemas.microsoft.com/office/powerpoint/2010/main" val="5940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6">
            <a:extLst>
              <a:ext uri="{FF2B5EF4-FFF2-40B4-BE49-F238E27FC236}">
                <a16:creationId xmlns:a16="http://schemas.microsoft.com/office/drawing/2014/main" id="{0CF1714C-78CF-164B-9593-DD287420A5C7}"/>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cs typeface="Arial" panose="020B0604020202020204" pitchFamily="34" charset="0"/>
              </a:rPr>
              <a:t>Figure 4.11</a:t>
            </a:r>
          </a:p>
        </p:txBody>
      </p:sp>
      <p:pic>
        <p:nvPicPr>
          <p:cNvPr id="39938" name="Picture 11">
            <a:extLst>
              <a:ext uri="{FF2B5EF4-FFF2-40B4-BE49-F238E27FC236}">
                <a16:creationId xmlns:a16="http://schemas.microsoft.com/office/drawing/2014/main" id="{BAB22A2C-4208-3249-A46C-2FEB19991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970"/>
          <a:stretch>
            <a:fillRect/>
          </a:stretch>
        </p:blipFill>
        <p:spPr bwMode="auto">
          <a:xfrm>
            <a:off x="1371600" y="1198563"/>
            <a:ext cx="6399213"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3EC43E3-5436-954B-854A-65B264FE1BF5}"/>
              </a:ext>
            </a:extLst>
          </p:cNvPr>
          <p:cNvSpPr/>
          <p:nvPr/>
        </p:nvSpPr>
        <p:spPr>
          <a:xfrm>
            <a:off x="1428750" y="2171700"/>
            <a:ext cx="6400800" cy="2628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82139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6">
            <a:extLst>
              <a:ext uri="{FF2B5EF4-FFF2-40B4-BE49-F238E27FC236}">
                <a16:creationId xmlns:a16="http://schemas.microsoft.com/office/drawing/2014/main" id="{168E6B30-C456-1B45-9F05-787652A2F550}"/>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cs typeface="Arial" panose="020B0604020202020204" pitchFamily="34" charset="0"/>
              </a:rPr>
              <a:t>Figure 4.11</a:t>
            </a:r>
          </a:p>
        </p:txBody>
      </p:sp>
      <p:pic>
        <p:nvPicPr>
          <p:cNvPr id="41986" name="Picture 11">
            <a:extLst>
              <a:ext uri="{FF2B5EF4-FFF2-40B4-BE49-F238E27FC236}">
                <a16:creationId xmlns:a16="http://schemas.microsoft.com/office/drawing/2014/main" id="{23812E4C-1D44-4B41-BD3F-F22C0112B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970"/>
          <a:stretch>
            <a:fillRect/>
          </a:stretch>
        </p:blipFill>
        <p:spPr bwMode="auto">
          <a:xfrm>
            <a:off x="1371600" y="1198563"/>
            <a:ext cx="6399213"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499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39180DB-D87B-9249-A9F8-3CA12265B480}"/>
              </a:ext>
            </a:extLst>
          </p:cNvPr>
          <p:cNvSpPr>
            <a:spLocks noGrp="1"/>
          </p:cNvSpPr>
          <p:nvPr>
            <p:ph type="title" idx="4294967295"/>
          </p:nvPr>
        </p:nvSpPr>
        <p:spPr>
          <a:xfrm>
            <a:off x="457200" y="274638"/>
            <a:ext cx="7620000" cy="792162"/>
          </a:xfrm>
        </p:spPr>
        <p:txBody>
          <a:bodyPr/>
          <a:lstStyle/>
          <a:p>
            <a:r>
              <a:rPr lang="en-US" altLang="en-US"/>
              <a:t>Important points! </a:t>
            </a:r>
          </a:p>
        </p:txBody>
      </p:sp>
      <p:sp>
        <p:nvSpPr>
          <p:cNvPr id="44034" name="Content Placeholder 2">
            <a:extLst>
              <a:ext uri="{FF2B5EF4-FFF2-40B4-BE49-F238E27FC236}">
                <a16:creationId xmlns:a16="http://schemas.microsoft.com/office/drawing/2014/main" id="{4C3AF5E2-4A9F-3344-AE0C-8B104B20A72E}"/>
              </a:ext>
            </a:extLst>
          </p:cNvPr>
          <p:cNvSpPr>
            <a:spLocks noGrp="1"/>
          </p:cNvSpPr>
          <p:nvPr>
            <p:ph idx="4294967295"/>
          </p:nvPr>
        </p:nvSpPr>
        <p:spPr>
          <a:xfrm>
            <a:off x="457200" y="1295400"/>
            <a:ext cx="8077200" cy="5562600"/>
          </a:xfrm>
        </p:spPr>
        <p:txBody>
          <a:bodyPr/>
          <a:lstStyle/>
          <a:p>
            <a:r>
              <a:rPr lang="en-US" altLang="en-US"/>
              <a:t>The example makes it appear that genes for wing development would all be on the same chromosome</a:t>
            </a:r>
            <a:r>
              <a:rPr lang="mr-IN" altLang="en-US"/>
              <a:t>…</a:t>
            </a:r>
            <a:r>
              <a:rPr lang="en-US" altLang="en-US"/>
              <a:t>.not true</a:t>
            </a:r>
            <a:r>
              <a:rPr lang="mr-IN" altLang="en-US"/>
              <a:t>…</a:t>
            </a:r>
            <a:r>
              <a:rPr lang="en-US" altLang="en-US"/>
              <a:t>just an easy way to show the concept</a:t>
            </a:r>
            <a:r>
              <a:rPr lang="mr-IN" altLang="en-US"/>
              <a:t>…</a:t>
            </a:r>
            <a:endParaRPr lang="en-US" altLang="en-US"/>
          </a:p>
          <a:p>
            <a:r>
              <a:rPr lang="en-US" altLang="en-US"/>
              <a:t>**Complementation analysis only works for recessive traits!</a:t>
            </a:r>
          </a:p>
          <a:p>
            <a:r>
              <a:rPr lang="en-US" altLang="en-US"/>
              <a:t>Complementation analysis allows us to determine the number of genes involved in controlling a specific phenotype.</a:t>
            </a:r>
          </a:p>
          <a:p>
            <a:pPr lvl="1"/>
            <a:r>
              <a:rPr lang="en-US" altLang="en-US"/>
              <a:t># genes often referred to as # of </a:t>
            </a:r>
            <a:r>
              <a:rPr lang="en-US" altLang="en-US" b="1"/>
              <a:t>complementation groups.</a:t>
            </a:r>
          </a:p>
        </p:txBody>
      </p:sp>
    </p:spTree>
    <p:extLst>
      <p:ext uri="{BB962C8B-B14F-4D97-AF65-F5344CB8AC3E}">
        <p14:creationId xmlns:p14="http://schemas.microsoft.com/office/powerpoint/2010/main" val="224679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53949D08-8E27-9C44-A993-44F2913F7207}"/>
              </a:ext>
            </a:extLst>
          </p:cNvPr>
          <p:cNvSpPr>
            <a:spLocks noGrp="1"/>
          </p:cNvSpPr>
          <p:nvPr>
            <p:ph type="title" idx="4294967295"/>
          </p:nvPr>
        </p:nvSpPr>
        <p:spPr/>
        <p:txBody>
          <a:bodyPr/>
          <a:lstStyle/>
          <a:p>
            <a:r>
              <a:rPr lang="en-US" altLang="en-US" dirty="0"/>
              <a:t>Imprinting</a:t>
            </a:r>
          </a:p>
        </p:txBody>
      </p:sp>
      <p:sp>
        <p:nvSpPr>
          <p:cNvPr id="36866" name="Rectangle 3">
            <a:extLst>
              <a:ext uri="{FF2B5EF4-FFF2-40B4-BE49-F238E27FC236}">
                <a16:creationId xmlns:a16="http://schemas.microsoft.com/office/drawing/2014/main" id="{3F565535-7EF8-E745-94FC-38F372699D92}"/>
              </a:ext>
            </a:extLst>
          </p:cNvPr>
          <p:cNvSpPr>
            <a:spLocks noGrp="1"/>
          </p:cNvSpPr>
          <p:nvPr>
            <p:ph type="body" idx="4294967295"/>
          </p:nvPr>
        </p:nvSpPr>
        <p:spPr/>
        <p:txBody>
          <a:bodyPr/>
          <a:lstStyle/>
          <a:p>
            <a:r>
              <a:rPr lang="en-US" altLang="en-US"/>
              <a:t>e.g.  For certain genes, expression of one allele may be shut down if inherited from one sex or the other.</a:t>
            </a:r>
          </a:p>
          <a:p>
            <a:pPr lvl="2"/>
            <a:r>
              <a:rPr lang="en-US" altLang="en-US"/>
              <a:t>Expression is shut off as the allele is passed through egg or sperm during meiosis.  </a:t>
            </a:r>
          </a:p>
          <a:p>
            <a:pPr lvl="2"/>
            <a:endParaRPr lang="en-US" altLang="en-US"/>
          </a:p>
          <a:p>
            <a:pPr lvl="2"/>
            <a:r>
              <a:rPr lang="en-US" altLang="en-US"/>
              <a:t>Example on board…Dwarf phenotype in mice.  Dwarfism in mice is recessive</a:t>
            </a:r>
            <a:r>
              <a:rPr lang="mr-IN" altLang="en-US"/>
              <a:t>…</a:t>
            </a:r>
            <a:r>
              <a:rPr lang="en-US" altLang="en-US"/>
              <a:t>.What do you expect when you cross 2 mice who carry the recessive allele? </a:t>
            </a:r>
          </a:p>
          <a:p>
            <a:pPr lvl="2"/>
            <a:r>
              <a:rPr lang="en-US" altLang="en-US"/>
              <a:t>---cross 2 heterzygotes.</a:t>
            </a:r>
          </a:p>
        </p:txBody>
      </p:sp>
    </p:spTree>
    <p:extLst>
      <p:ext uri="{BB962C8B-B14F-4D97-AF65-F5344CB8AC3E}">
        <p14:creationId xmlns:p14="http://schemas.microsoft.com/office/powerpoint/2010/main" val="73823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E5F540C8-9845-2041-AC94-F5D13B89E299}"/>
              </a:ext>
            </a:extLst>
          </p:cNvPr>
          <p:cNvSpPr>
            <a:spLocks noGrp="1"/>
          </p:cNvSpPr>
          <p:nvPr>
            <p:ph type="title"/>
          </p:nvPr>
        </p:nvSpPr>
        <p:spPr/>
        <p:txBody>
          <a:bodyPr/>
          <a:lstStyle/>
          <a:p>
            <a:r>
              <a:rPr lang="en-US" altLang="en-US"/>
              <a:t>Chapter 5 – Linkage/Crossing over/ Chromosome mapping</a:t>
            </a:r>
          </a:p>
        </p:txBody>
      </p:sp>
      <p:sp>
        <p:nvSpPr>
          <p:cNvPr id="45058" name="Content Placeholder 2">
            <a:extLst>
              <a:ext uri="{FF2B5EF4-FFF2-40B4-BE49-F238E27FC236}">
                <a16:creationId xmlns:a16="http://schemas.microsoft.com/office/drawing/2014/main" id="{CD758DCF-6609-7C49-89CB-675166CD1A7B}"/>
              </a:ext>
            </a:extLst>
          </p:cNvPr>
          <p:cNvSpPr>
            <a:spLocks noGrp="1"/>
          </p:cNvSpPr>
          <p:nvPr>
            <p:ph idx="1"/>
          </p:nvPr>
        </p:nvSpPr>
        <p:spPr/>
        <p:txBody>
          <a:bodyPr/>
          <a:lstStyle/>
          <a:p>
            <a:r>
              <a:rPr lang="en-US" altLang="en-US"/>
              <a:t>We have spent much time studying one or a small number of genes contributing to specific traits:</a:t>
            </a:r>
          </a:p>
          <a:p>
            <a:endParaRPr lang="en-US" altLang="en-US"/>
          </a:p>
          <a:p>
            <a:pPr lvl="1"/>
            <a:r>
              <a:rPr lang="en-US" altLang="en-US"/>
              <a:t> e.g.     Isoagglutinogen gene---blood type</a:t>
            </a:r>
          </a:p>
          <a:p>
            <a:pPr lvl="1"/>
            <a:endParaRPr lang="en-US" altLang="en-US"/>
          </a:p>
          <a:p>
            <a:pPr lvl="1"/>
            <a:endParaRPr lang="en-US" altLang="en-US"/>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1019743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0F4A78B6-B62C-2D44-9DD4-72381B8D0A04}"/>
              </a:ext>
            </a:extLst>
          </p:cNvPr>
          <p:cNvSpPr>
            <a:spLocks noGrp="1"/>
          </p:cNvSpPr>
          <p:nvPr>
            <p:ph type="title"/>
          </p:nvPr>
        </p:nvSpPr>
        <p:spPr/>
        <p:txBody>
          <a:bodyPr/>
          <a:lstStyle/>
          <a:p>
            <a:endParaRPr lang="en-US" altLang="en-US"/>
          </a:p>
        </p:txBody>
      </p:sp>
      <p:sp>
        <p:nvSpPr>
          <p:cNvPr id="46082" name="Content Placeholder 2">
            <a:extLst>
              <a:ext uri="{FF2B5EF4-FFF2-40B4-BE49-F238E27FC236}">
                <a16:creationId xmlns:a16="http://schemas.microsoft.com/office/drawing/2014/main" id="{12472F06-AF66-AC4B-BA10-BAD2223F30B5}"/>
              </a:ext>
            </a:extLst>
          </p:cNvPr>
          <p:cNvSpPr>
            <a:spLocks noGrp="1"/>
          </p:cNvSpPr>
          <p:nvPr>
            <p:ph idx="1"/>
          </p:nvPr>
        </p:nvSpPr>
        <p:spPr/>
        <p:txBody>
          <a:bodyPr/>
          <a:lstStyle/>
          <a:p>
            <a:r>
              <a:rPr lang="en-US" altLang="en-US"/>
              <a:t>Of course each of our genes is located on a specific chromosome with many other genes physically </a:t>
            </a:r>
            <a:r>
              <a:rPr lang="en-US" altLang="en-US" b="1" u="sng"/>
              <a:t>linked</a:t>
            </a:r>
            <a:r>
              <a:rPr lang="en-US" altLang="en-US"/>
              <a:t> to the same chromosome.</a:t>
            </a:r>
          </a:p>
          <a:p>
            <a:endParaRPr lang="en-US" altLang="en-US"/>
          </a:p>
          <a:p>
            <a:pPr>
              <a:buFont typeface="Arial" panose="020B0604020202020204" pitchFamily="34" charset="0"/>
              <a:buNone/>
            </a:pPr>
            <a:endParaRPr lang="en-US" altLang="en-US"/>
          </a:p>
          <a:p>
            <a:endParaRPr lang="en-US" altLang="en-US"/>
          </a:p>
          <a:p>
            <a:endParaRPr lang="en-US" altLang="en-US"/>
          </a:p>
        </p:txBody>
      </p:sp>
    </p:spTree>
    <p:extLst>
      <p:ext uri="{BB962C8B-B14F-4D97-AF65-F5344CB8AC3E}">
        <p14:creationId xmlns:p14="http://schemas.microsoft.com/office/powerpoint/2010/main" val="1485073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FD4B1985-9A36-5E4F-957F-F63990F947BA}"/>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DE0D5215-ADE6-6F4F-84FE-8DFC45B0054A}"/>
              </a:ext>
            </a:extLst>
          </p:cNvPr>
          <p:cNvSpPr>
            <a:spLocks noGrp="1"/>
          </p:cNvSpPr>
          <p:nvPr>
            <p:ph idx="1"/>
          </p:nvPr>
        </p:nvSpPr>
        <p:spPr/>
        <p:txBody>
          <a:bodyPr/>
          <a:lstStyle/>
          <a:p>
            <a:r>
              <a:rPr lang="en-US" altLang="en-US"/>
              <a:t>Who first described linkage…</a:t>
            </a:r>
          </a:p>
          <a:p>
            <a:endParaRPr lang="en-US" altLang="en-US"/>
          </a:p>
          <a:p>
            <a:pPr>
              <a:buFont typeface="Arial" panose="020B0604020202020204" pitchFamily="34" charset="0"/>
              <a:buNone/>
            </a:pPr>
            <a:r>
              <a:rPr lang="en-US" altLang="en-US"/>
              <a:t>	Thomas Morgan---X-linked genes (white eye mutation).</a:t>
            </a:r>
          </a:p>
        </p:txBody>
      </p:sp>
    </p:spTree>
    <p:extLst>
      <p:ext uri="{BB962C8B-B14F-4D97-AF65-F5344CB8AC3E}">
        <p14:creationId xmlns:p14="http://schemas.microsoft.com/office/powerpoint/2010/main" val="1580212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1552FE2-6F76-F54C-BEC2-BD9362A4479B}"/>
              </a:ext>
            </a:extLst>
          </p:cNvPr>
          <p:cNvSpPr>
            <a:spLocks noGrp="1"/>
          </p:cNvSpPr>
          <p:nvPr>
            <p:ph type="title"/>
          </p:nvPr>
        </p:nvSpPr>
        <p:spPr/>
        <p:txBody>
          <a:bodyPr/>
          <a:lstStyle/>
          <a:p>
            <a:r>
              <a:rPr lang="en-US" altLang="en-US"/>
              <a:t>Human chromosomes</a:t>
            </a:r>
          </a:p>
        </p:txBody>
      </p:sp>
      <p:sp>
        <p:nvSpPr>
          <p:cNvPr id="48130" name="Content Placeholder 2">
            <a:extLst>
              <a:ext uri="{FF2B5EF4-FFF2-40B4-BE49-F238E27FC236}">
                <a16:creationId xmlns:a16="http://schemas.microsoft.com/office/drawing/2014/main" id="{8A932A5A-0413-1441-9C18-0F65E4EB2FD0}"/>
              </a:ext>
            </a:extLst>
          </p:cNvPr>
          <p:cNvSpPr>
            <a:spLocks noGrp="1"/>
          </p:cNvSpPr>
          <p:nvPr>
            <p:ph idx="1"/>
          </p:nvPr>
        </p:nvSpPr>
        <p:spPr/>
        <p:txBody>
          <a:bodyPr/>
          <a:lstStyle/>
          <a:p>
            <a:r>
              <a:rPr lang="en-US" altLang="en-US"/>
              <a:t>23 different chromosomes</a:t>
            </a:r>
          </a:p>
          <a:p>
            <a:pPr lvl="1"/>
            <a:r>
              <a:rPr lang="en-US" altLang="en-US"/>
              <a:t>Human Genome Project sequenced each of them.  Estimate ~20,000-30,000 protein coding genes</a:t>
            </a:r>
          </a:p>
          <a:p>
            <a:pPr lvl="1"/>
            <a:endParaRPr lang="en-US" altLang="en-US"/>
          </a:p>
          <a:p>
            <a:pPr lvl="1"/>
            <a:r>
              <a:rPr lang="en-US" altLang="en-US"/>
              <a:t>Average ~1300 genes/chromosome</a:t>
            </a:r>
          </a:p>
        </p:txBody>
      </p:sp>
    </p:spTree>
    <p:extLst>
      <p:ext uri="{BB962C8B-B14F-4D97-AF65-F5344CB8AC3E}">
        <p14:creationId xmlns:p14="http://schemas.microsoft.com/office/powerpoint/2010/main" val="3091166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2A8BEEAA-4374-594D-8549-7236B101A93A}"/>
              </a:ext>
            </a:extLst>
          </p:cNvPr>
          <p:cNvSpPr>
            <a:spLocks noGrp="1"/>
          </p:cNvSpPr>
          <p:nvPr>
            <p:ph type="title"/>
          </p:nvPr>
        </p:nvSpPr>
        <p:spPr/>
        <p:txBody>
          <a:bodyPr/>
          <a:lstStyle/>
          <a:p>
            <a:r>
              <a:rPr lang="en-US" altLang="en-US"/>
              <a:t>Example---genes mapped to chromosome 1</a:t>
            </a:r>
          </a:p>
        </p:txBody>
      </p:sp>
      <p:pic>
        <p:nvPicPr>
          <p:cNvPr id="49154" name="Content Placeholder 3">
            <a:extLst>
              <a:ext uri="{FF2B5EF4-FFF2-40B4-BE49-F238E27FC236}">
                <a16:creationId xmlns:a16="http://schemas.microsoft.com/office/drawing/2014/main" id="{D38144CB-0B76-5848-8776-4433714EB2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7384" r="-117384"/>
          <a:stretch>
            <a:fillRect/>
          </a:stretch>
        </p:blipFill>
        <p:spPr/>
      </p:pic>
    </p:spTree>
    <p:extLst>
      <p:ext uri="{BB962C8B-B14F-4D97-AF65-F5344CB8AC3E}">
        <p14:creationId xmlns:p14="http://schemas.microsoft.com/office/powerpoint/2010/main" val="3316770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6DDB8251-29F9-434C-818C-A4D3ED1D114F}"/>
              </a:ext>
            </a:extLst>
          </p:cNvPr>
          <p:cNvSpPr>
            <a:spLocks noGrp="1"/>
          </p:cNvSpPr>
          <p:nvPr>
            <p:ph type="title"/>
          </p:nvPr>
        </p:nvSpPr>
        <p:spPr/>
        <p:txBody>
          <a:bodyPr/>
          <a:lstStyle/>
          <a:p>
            <a:r>
              <a:rPr lang="en-US" altLang="en-US"/>
              <a:t>Genes mapped to human chromosome 22</a:t>
            </a:r>
          </a:p>
        </p:txBody>
      </p:sp>
      <p:pic>
        <p:nvPicPr>
          <p:cNvPr id="50178" name="Content Placeholder 3">
            <a:extLst>
              <a:ext uri="{FF2B5EF4-FFF2-40B4-BE49-F238E27FC236}">
                <a16:creationId xmlns:a16="http://schemas.microsoft.com/office/drawing/2014/main" id="{49AE55B3-3AA9-BC4F-A697-FE30D98F13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445" r="-12445"/>
          <a:stretch>
            <a:fillRect/>
          </a:stretch>
        </p:blipFill>
        <p:spPr/>
      </p:pic>
    </p:spTree>
    <p:extLst>
      <p:ext uri="{BB962C8B-B14F-4D97-AF65-F5344CB8AC3E}">
        <p14:creationId xmlns:p14="http://schemas.microsoft.com/office/powerpoint/2010/main" val="644978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63CDBB0F-68E5-1448-AFCB-43DE5BAA0FF8}"/>
              </a:ext>
            </a:extLst>
          </p:cNvPr>
          <p:cNvSpPr>
            <a:spLocks noGrp="1"/>
          </p:cNvSpPr>
          <p:nvPr>
            <p:ph type="title"/>
          </p:nvPr>
        </p:nvSpPr>
        <p:spPr/>
        <p:txBody>
          <a:bodyPr/>
          <a:lstStyle/>
          <a:p>
            <a:endParaRPr lang="en-US" altLang="en-US"/>
          </a:p>
        </p:txBody>
      </p:sp>
      <p:sp>
        <p:nvSpPr>
          <p:cNvPr id="51202" name="Content Placeholder 2">
            <a:extLst>
              <a:ext uri="{FF2B5EF4-FFF2-40B4-BE49-F238E27FC236}">
                <a16:creationId xmlns:a16="http://schemas.microsoft.com/office/drawing/2014/main" id="{D4469DBB-7436-1649-B605-87F80F9D30C7}"/>
              </a:ext>
            </a:extLst>
          </p:cNvPr>
          <p:cNvSpPr>
            <a:spLocks noGrp="1"/>
          </p:cNvSpPr>
          <p:nvPr>
            <p:ph idx="1"/>
          </p:nvPr>
        </p:nvSpPr>
        <p:spPr/>
        <p:txBody>
          <a:bodyPr/>
          <a:lstStyle/>
          <a:p>
            <a:r>
              <a:rPr lang="en-US" altLang="en-US"/>
              <a:t>Let</a:t>
            </a:r>
            <a:r>
              <a:rPr lang="ja-JP" altLang="en-US"/>
              <a:t>’</a:t>
            </a:r>
            <a:r>
              <a:rPr lang="en-US" altLang="ja-JP"/>
              <a:t>s begin by comparing independently assorting genes with linked genes</a:t>
            </a:r>
          </a:p>
          <a:p>
            <a:endParaRPr lang="en-US" altLang="en-US"/>
          </a:p>
          <a:p>
            <a:pPr lvl="1"/>
            <a:r>
              <a:rPr lang="en-US" altLang="en-US">
                <a:solidFill>
                  <a:srgbClr val="002060"/>
                </a:solidFill>
              </a:rPr>
              <a:t>Familiar example:  </a:t>
            </a:r>
            <a:r>
              <a:rPr lang="en-US" altLang="en-US" u="sng">
                <a:solidFill>
                  <a:srgbClr val="002060"/>
                </a:solidFill>
              </a:rPr>
              <a:t>color</a:t>
            </a:r>
            <a:r>
              <a:rPr lang="en-US" altLang="en-US">
                <a:solidFill>
                  <a:srgbClr val="002060"/>
                </a:solidFill>
              </a:rPr>
              <a:t> and </a:t>
            </a:r>
            <a:r>
              <a:rPr lang="en-US" altLang="en-US" u="sng">
                <a:solidFill>
                  <a:srgbClr val="002060"/>
                </a:solidFill>
              </a:rPr>
              <a:t>texture</a:t>
            </a:r>
            <a:r>
              <a:rPr lang="en-US" altLang="en-US">
                <a:solidFill>
                  <a:srgbClr val="002060"/>
                </a:solidFill>
              </a:rPr>
              <a:t> in corn kernels</a:t>
            </a:r>
          </a:p>
          <a:p>
            <a:pPr lvl="1">
              <a:buFont typeface="Arial" panose="020B0604020202020204" pitchFamily="34" charset="0"/>
              <a:buNone/>
            </a:pPr>
            <a:endParaRPr lang="en-US" altLang="en-US">
              <a:solidFill>
                <a:srgbClr val="002060"/>
              </a:solidFill>
            </a:endParaRPr>
          </a:p>
          <a:p>
            <a:pPr lvl="1">
              <a:buFont typeface="Arial" panose="020B0604020202020204" pitchFamily="34" charset="0"/>
              <a:buNone/>
            </a:pPr>
            <a:r>
              <a:rPr lang="en-US" altLang="en-US"/>
              <a:t>Yellow </a:t>
            </a:r>
            <a:r>
              <a:rPr lang="en-US" altLang="en-US" b="1"/>
              <a:t>(aa)</a:t>
            </a:r>
            <a:r>
              <a:rPr lang="en-US" altLang="en-US"/>
              <a:t>		sweet </a:t>
            </a:r>
            <a:r>
              <a:rPr lang="en-US" altLang="en-US" b="1"/>
              <a:t>(bb)</a:t>
            </a:r>
          </a:p>
          <a:p>
            <a:pPr lvl="1">
              <a:buFont typeface="Arial" panose="020B0604020202020204" pitchFamily="34" charset="0"/>
              <a:buNone/>
            </a:pPr>
            <a:r>
              <a:rPr lang="en-US" altLang="en-US"/>
              <a:t>	vs				vs.</a:t>
            </a:r>
          </a:p>
          <a:p>
            <a:pPr lvl="1">
              <a:buFont typeface="Arial" panose="020B0604020202020204" pitchFamily="34" charset="0"/>
              <a:buNone/>
            </a:pPr>
            <a:r>
              <a:rPr lang="en-US" altLang="en-US"/>
              <a:t>Purple </a:t>
            </a:r>
            <a:r>
              <a:rPr lang="en-US" altLang="en-US" b="1"/>
              <a:t>(A_)</a:t>
            </a:r>
            <a:r>
              <a:rPr lang="en-US" altLang="en-US"/>
              <a:t>		Starchy </a:t>
            </a:r>
            <a:r>
              <a:rPr lang="en-US" altLang="en-US" b="1"/>
              <a:t>(B_)</a:t>
            </a:r>
          </a:p>
        </p:txBody>
      </p:sp>
    </p:spTree>
    <p:extLst>
      <p:ext uri="{BB962C8B-B14F-4D97-AF65-F5344CB8AC3E}">
        <p14:creationId xmlns:p14="http://schemas.microsoft.com/office/powerpoint/2010/main" val="3441579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38D13CE-5817-B340-A587-D610EA4632C6}"/>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BC8D43CB-DBB6-A449-8BB3-9B127CCD2059}"/>
              </a:ext>
            </a:extLst>
          </p:cNvPr>
          <p:cNvSpPr>
            <a:spLocks noGrp="1"/>
          </p:cNvSpPr>
          <p:nvPr>
            <p:ph idx="1"/>
          </p:nvPr>
        </p:nvSpPr>
        <p:spPr/>
        <p:txBody>
          <a:bodyPr/>
          <a:lstStyle/>
          <a:p>
            <a:r>
              <a:rPr lang="en-US" altLang="en-US"/>
              <a:t>In our lab we assumed 2 unlinked genes controlled these 2 traits</a:t>
            </a:r>
          </a:p>
          <a:p>
            <a:pPr>
              <a:buFont typeface="Arial" panose="020B0604020202020204" pitchFamily="34" charset="0"/>
              <a:buNone/>
            </a:pPr>
            <a:r>
              <a:rPr lang="en-US" altLang="en-US"/>
              <a:t>F2 offspring showed classic ratio of independent assortment</a:t>
            </a:r>
          </a:p>
          <a:p>
            <a:pPr>
              <a:buFont typeface="Arial" panose="020B0604020202020204" pitchFamily="34" charset="0"/>
              <a:buNone/>
            </a:pPr>
            <a:r>
              <a:rPr lang="en-US" altLang="en-US"/>
              <a:t>9 A_B_ Purple/starchy</a:t>
            </a:r>
          </a:p>
          <a:p>
            <a:pPr>
              <a:buFont typeface="Arial" panose="020B0604020202020204" pitchFamily="34" charset="0"/>
              <a:buNone/>
            </a:pPr>
            <a:r>
              <a:rPr lang="en-US" altLang="en-US"/>
              <a:t>3 A_bb Purple /sweet</a:t>
            </a:r>
          </a:p>
          <a:p>
            <a:pPr>
              <a:buFont typeface="Arial" panose="020B0604020202020204" pitchFamily="34" charset="0"/>
              <a:buNone/>
            </a:pPr>
            <a:r>
              <a:rPr lang="en-US" altLang="en-US"/>
              <a:t>3 aaB_ yellow/starchy</a:t>
            </a:r>
          </a:p>
          <a:p>
            <a:pPr>
              <a:buFont typeface="Arial" panose="020B0604020202020204" pitchFamily="34" charset="0"/>
              <a:buNone/>
            </a:pPr>
            <a:r>
              <a:rPr lang="en-US" altLang="en-US"/>
              <a:t>1 aabb yellow/sweet</a:t>
            </a:r>
          </a:p>
        </p:txBody>
      </p:sp>
    </p:spTree>
    <p:extLst>
      <p:ext uri="{BB962C8B-B14F-4D97-AF65-F5344CB8AC3E}">
        <p14:creationId xmlns:p14="http://schemas.microsoft.com/office/powerpoint/2010/main" val="1040200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4B5FB94B-B342-D84E-9C6D-E4A57C5F921F}"/>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284719EF-C0DF-D047-8C12-41BDB6A36F66}"/>
              </a:ext>
            </a:extLst>
          </p:cNvPr>
          <p:cNvSpPr>
            <a:spLocks noGrp="1"/>
          </p:cNvSpPr>
          <p:nvPr>
            <p:ph idx="1"/>
          </p:nvPr>
        </p:nvSpPr>
        <p:spPr/>
        <p:txBody>
          <a:bodyPr/>
          <a:lstStyle/>
          <a:p>
            <a:r>
              <a:rPr lang="en-US" altLang="en-US"/>
              <a:t>What if the A locus and B locus were on the same chromosome.  What do you expect?</a:t>
            </a:r>
          </a:p>
          <a:p>
            <a:endParaRPr lang="en-US" altLang="en-US"/>
          </a:p>
          <a:p>
            <a:r>
              <a:rPr lang="en-US" altLang="en-US"/>
              <a:t>--on white board…</a:t>
            </a:r>
          </a:p>
        </p:txBody>
      </p:sp>
    </p:spTree>
    <p:extLst>
      <p:ext uri="{BB962C8B-B14F-4D97-AF65-F5344CB8AC3E}">
        <p14:creationId xmlns:p14="http://schemas.microsoft.com/office/powerpoint/2010/main" val="3305341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FA1165BC-E22C-3840-A1CB-85021600C7FA}"/>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02A58997-2409-DE4F-9E70-D0E12DC0DC2B}"/>
              </a:ext>
            </a:extLst>
          </p:cNvPr>
          <p:cNvSpPr>
            <a:spLocks noGrp="1"/>
          </p:cNvSpPr>
          <p:nvPr>
            <p:ph idx="1"/>
          </p:nvPr>
        </p:nvSpPr>
        <p:spPr/>
        <p:txBody>
          <a:bodyPr/>
          <a:lstStyle/>
          <a:p>
            <a:r>
              <a:rPr lang="en-US" altLang="en-US"/>
              <a:t>What if the A locus and B locus were on the same chromosome.  What do you expect?</a:t>
            </a:r>
          </a:p>
          <a:p>
            <a:endParaRPr lang="en-US" altLang="en-US"/>
          </a:p>
          <a:p>
            <a:r>
              <a:rPr lang="en-US" altLang="en-US"/>
              <a:t>--on white board…Do cross of a heterozygote	      AaBb        X            AaBb</a:t>
            </a:r>
          </a:p>
        </p:txBody>
      </p:sp>
      <p:sp>
        <p:nvSpPr>
          <p:cNvPr id="54275" name="Line 26">
            <a:extLst>
              <a:ext uri="{FF2B5EF4-FFF2-40B4-BE49-F238E27FC236}">
                <a16:creationId xmlns:a16="http://schemas.microsoft.com/office/drawing/2014/main" id="{FDF6E075-E16B-0549-8951-4894D541A3AF}"/>
              </a:ext>
            </a:extLst>
          </p:cNvPr>
          <p:cNvSpPr>
            <a:spLocks noChangeShapeType="1"/>
          </p:cNvSpPr>
          <p:nvPr/>
        </p:nvSpPr>
        <p:spPr bwMode="auto">
          <a:xfrm>
            <a:off x="4686300" y="451485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4276" name="Group 28">
            <a:extLst>
              <a:ext uri="{FF2B5EF4-FFF2-40B4-BE49-F238E27FC236}">
                <a16:creationId xmlns:a16="http://schemas.microsoft.com/office/drawing/2014/main" id="{E1083F17-D6CC-BE42-8A4C-989084623FBE}"/>
              </a:ext>
            </a:extLst>
          </p:cNvPr>
          <p:cNvGrpSpPr>
            <a:grpSpLocks/>
          </p:cNvGrpSpPr>
          <p:nvPr/>
        </p:nvGrpSpPr>
        <p:grpSpPr bwMode="auto">
          <a:xfrm>
            <a:off x="4514850" y="4286250"/>
            <a:ext cx="1050925" cy="971550"/>
            <a:chOff x="2832" y="2880"/>
            <a:chExt cx="883" cy="816"/>
          </a:xfrm>
        </p:grpSpPr>
        <p:sp>
          <p:nvSpPr>
            <p:cNvPr id="54287" name="Line 18">
              <a:extLst>
                <a:ext uri="{FF2B5EF4-FFF2-40B4-BE49-F238E27FC236}">
                  <a16:creationId xmlns:a16="http://schemas.microsoft.com/office/drawing/2014/main" id="{311AB9C0-DE72-D946-A499-0B14F3CD3358}"/>
                </a:ext>
              </a:extLst>
            </p:cNvPr>
            <p:cNvSpPr>
              <a:spLocks noChangeShapeType="1"/>
            </p:cNvSpPr>
            <p:nvPr/>
          </p:nvSpPr>
          <p:spPr bwMode="auto">
            <a:xfrm>
              <a:off x="3136" y="2880"/>
              <a:ext cx="0" cy="81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8" name="Line 19">
              <a:extLst>
                <a:ext uri="{FF2B5EF4-FFF2-40B4-BE49-F238E27FC236}">
                  <a16:creationId xmlns:a16="http://schemas.microsoft.com/office/drawing/2014/main" id="{2DF91068-EE8F-0E40-B3E4-B1FAF76633D3}"/>
                </a:ext>
              </a:extLst>
            </p:cNvPr>
            <p:cNvSpPr>
              <a:spLocks noChangeShapeType="1"/>
            </p:cNvSpPr>
            <p:nvPr/>
          </p:nvSpPr>
          <p:spPr bwMode="auto">
            <a:xfrm>
              <a:off x="3328" y="2880"/>
              <a:ext cx="0" cy="81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9" name="Text Box 20">
              <a:extLst>
                <a:ext uri="{FF2B5EF4-FFF2-40B4-BE49-F238E27FC236}">
                  <a16:creationId xmlns:a16="http://schemas.microsoft.com/office/drawing/2014/main" id="{00EBEDB3-5BEF-4F4B-92A0-D4CF94515D81}"/>
                </a:ext>
              </a:extLst>
            </p:cNvPr>
            <p:cNvSpPr txBox="1">
              <a:spLocks noChangeArrowheads="1"/>
            </p:cNvSpPr>
            <p:nvPr/>
          </p:nvSpPr>
          <p:spPr bwMode="auto">
            <a:xfrm>
              <a:off x="2832" y="2937"/>
              <a:ext cx="28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A</a:t>
              </a:r>
            </a:p>
          </p:txBody>
        </p:sp>
        <p:sp>
          <p:nvSpPr>
            <p:cNvPr id="54290" name="Text Box 21">
              <a:extLst>
                <a:ext uri="{FF2B5EF4-FFF2-40B4-BE49-F238E27FC236}">
                  <a16:creationId xmlns:a16="http://schemas.microsoft.com/office/drawing/2014/main" id="{AA30FDBC-DBD9-754A-8912-CE50A2BD62F8}"/>
                </a:ext>
              </a:extLst>
            </p:cNvPr>
            <p:cNvSpPr txBox="1">
              <a:spLocks noChangeArrowheads="1"/>
            </p:cNvSpPr>
            <p:nvPr/>
          </p:nvSpPr>
          <p:spPr bwMode="auto">
            <a:xfrm>
              <a:off x="2832" y="3120"/>
              <a:ext cx="24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B</a:t>
              </a:r>
            </a:p>
          </p:txBody>
        </p:sp>
        <p:sp>
          <p:nvSpPr>
            <p:cNvPr id="54291" name="Line 22">
              <a:extLst>
                <a:ext uri="{FF2B5EF4-FFF2-40B4-BE49-F238E27FC236}">
                  <a16:creationId xmlns:a16="http://schemas.microsoft.com/office/drawing/2014/main" id="{D497C32D-72A4-3F49-8C12-F27E4A94DB33}"/>
                </a:ext>
              </a:extLst>
            </p:cNvPr>
            <p:cNvSpPr>
              <a:spLocks noChangeShapeType="1"/>
            </p:cNvSpPr>
            <p:nvPr/>
          </p:nvSpPr>
          <p:spPr bwMode="auto">
            <a:xfrm>
              <a:off x="3328" y="307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2" name="Text Box 23">
              <a:extLst>
                <a:ext uri="{FF2B5EF4-FFF2-40B4-BE49-F238E27FC236}">
                  <a16:creationId xmlns:a16="http://schemas.microsoft.com/office/drawing/2014/main" id="{3242E985-E1A8-4146-9421-20486F305E9B}"/>
                </a:ext>
              </a:extLst>
            </p:cNvPr>
            <p:cNvSpPr txBox="1">
              <a:spLocks noChangeArrowheads="1"/>
            </p:cNvSpPr>
            <p:nvPr/>
          </p:nvSpPr>
          <p:spPr bwMode="auto">
            <a:xfrm>
              <a:off x="3452" y="2928"/>
              <a:ext cx="26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a</a:t>
              </a:r>
            </a:p>
          </p:txBody>
        </p:sp>
        <p:sp>
          <p:nvSpPr>
            <p:cNvPr id="54293" name="Text Box 24">
              <a:extLst>
                <a:ext uri="{FF2B5EF4-FFF2-40B4-BE49-F238E27FC236}">
                  <a16:creationId xmlns:a16="http://schemas.microsoft.com/office/drawing/2014/main" id="{367F540E-44D5-B045-97D4-C9A669C0985F}"/>
                </a:ext>
              </a:extLst>
            </p:cNvPr>
            <p:cNvSpPr txBox="1">
              <a:spLocks noChangeArrowheads="1"/>
            </p:cNvSpPr>
            <p:nvPr/>
          </p:nvSpPr>
          <p:spPr bwMode="auto">
            <a:xfrm>
              <a:off x="3456" y="3120"/>
              <a:ext cx="24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b</a:t>
              </a:r>
            </a:p>
          </p:txBody>
        </p:sp>
        <p:sp>
          <p:nvSpPr>
            <p:cNvPr id="54294" name="Line 25">
              <a:extLst>
                <a:ext uri="{FF2B5EF4-FFF2-40B4-BE49-F238E27FC236}">
                  <a16:creationId xmlns:a16="http://schemas.microsoft.com/office/drawing/2014/main" id="{2C48F4D7-863D-5F47-A4F1-F2FE7325ABCF}"/>
                </a:ext>
              </a:extLst>
            </p:cNvPr>
            <p:cNvSpPr>
              <a:spLocks noChangeShapeType="1"/>
            </p:cNvSpPr>
            <p:nvPr/>
          </p:nvSpPr>
          <p:spPr bwMode="auto">
            <a:xfrm>
              <a:off x="3360" y="321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Line 27">
              <a:extLst>
                <a:ext uri="{FF2B5EF4-FFF2-40B4-BE49-F238E27FC236}">
                  <a16:creationId xmlns:a16="http://schemas.microsoft.com/office/drawing/2014/main" id="{2D24CFEA-E241-D940-9AE2-2CFE3A052FD8}"/>
                </a:ext>
              </a:extLst>
            </p:cNvPr>
            <p:cNvSpPr>
              <a:spLocks noChangeShapeType="1"/>
            </p:cNvSpPr>
            <p:nvPr/>
          </p:nvSpPr>
          <p:spPr bwMode="auto">
            <a:xfrm>
              <a:off x="2976" y="326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277" name="Line 30">
            <a:extLst>
              <a:ext uri="{FF2B5EF4-FFF2-40B4-BE49-F238E27FC236}">
                <a16:creationId xmlns:a16="http://schemas.microsoft.com/office/drawing/2014/main" id="{57AEB2A0-ED81-7C48-9A60-1C7F963C4133}"/>
              </a:ext>
            </a:extLst>
          </p:cNvPr>
          <p:cNvSpPr>
            <a:spLocks noChangeShapeType="1"/>
          </p:cNvSpPr>
          <p:nvPr/>
        </p:nvSpPr>
        <p:spPr bwMode="auto">
          <a:xfrm>
            <a:off x="2933700" y="4229100"/>
            <a:ext cx="0" cy="971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8" name="Line 31">
            <a:extLst>
              <a:ext uri="{FF2B5EF4-FFF2-40B4-BE49-F238E27FC236}">
                <a16:creationId xmlns:a16="http://schemas.microsoft.com/office/drawing/2014/main" id="{AE892EA2-688B-8E48-B76F-8FF2FEBF1483}"/>
              </a:ext>
            </a:extLst>
          </p:cNvPr>
          <p:cNvSpPr>
            <a:spLocks noChangeShapeType="1"/>
          </p:cNvSpPr>
          <p:nvPr/>
        </p:nvSpPr>
        <p:spPr bwMode="auto">
          <a:xfrm>
            <a:off x="3162300" y="4229100"/>
            <a:ext cx="0" cy="971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9" name="Text Box 32">
            <a:extLst>
              <a:ext uri="{FF2B5EF4-FFF2-40B4-BE49-F238E27FC236}">
                <a16:creationId xmlns:a16="http://schemas.microsoft.com/office/drawing/2014/main" id="{B113DDC4-90FE-8A4B-845D-B3B2B338989C}"/>
              </a:ext>
            </a:extLst>
          </p:cNvPr>
          <p:cNvSpPr txBox="1">
            <a:spLocks noChangeArrowheads="1"/>
          </p:cNvSpPr>
          <p:nvPr/>
        </p:nvSpPr>
        <p:spPr bwMode="auto">
          <a:xfrm>
            <a:off x="2571750" y="4297363"/>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A</a:t>
            </a:r>
          </a:p>
        </p:txBody>
      </p:sp>
      <p:sp>
        <p:nvSpPr>
          <p:cNvPr id="54280" name="Text Box 33">
            <a:extLst>
              <a:ext uri="{FF2B5EF4-FFF2-40B4-BE49-F238E27FC236}">
                <a16:creationId xmlns:a16="http://schemas.microsoft.com/office/drawing/2014/main" id="{B8BFDE76-697A-FD4F-B5EF-13E558F88DD8}"/>
              </a:ext>
            </a:extLst>
          </p:cNvPr>
          <p:cNvSpPr txBox="1">
            <a:spLocks noChangeArrowheads="1"/>
          </p:cNvSpPr>
          <p:nvPr/>
        </p:nvSpPr>
        <p:spPr bwMode="auto">
          <a:xfrm>
            <a:off x="2571750" y="451485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B</a:t>
            </a:r>
          </a:p>
        </p:txBody>
      </p:sp>
      <p:sp>
        <p:nvSpPr>
          <p:cNvPr id="54281" name="Line 34">
            <a:extLst>
              <a:ext uri="{FF2B5EF4-FFF2-40B4-BE49-F238E27FC236}">
                <a16:creationId xmlns:a16="http://schemas.microsoft.com/office/drawing/2014/main" id="{5FACC545-8B3F-4A4F-83CD-AC161E8510C2}"/>
              </a:ext>
            </a:extLst>
          </p:cNvPr>
          <p:cNvSpPr>
            <a:spLocks noChangeShapeType="1"/>
          </p:cNvSpPr>
          <p:nvPr/>
        </p:nvSpPr>
        <p:spPr bwMode="auto">
          <a:xfrm>
            <a:off x="3162300" y="44577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2" name="Text Box 35">
            <a:extLst>
              <a:ext uri="{FF2B5EF4-FFF2-40B4-BE49-F238E27FC236}">
                <a16:creationId xmlns:a16="http://schemas.microsoft.com/office/drawing/2014/main" id="{3E8D6BCB-921B-8F44-A9BA-94430957F069}"/>
              </a:ext>
            </a:extLst>
          </p:cNvPr>
          <p:cNvSpPr txBox="1">
            <a:spLocks noChangeArrowheads="1"/>
          </p:cNvSpPr>
          <p:nvPr/>
        </p:nvSpPr>
        <p:spPr bwMode="auto">
          <a:xfrm>
            <a:off x="3309938" y="428625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a</a:t>
            </a:r>
          </a:p>
        </p:txBody>
      </p:sp>
      <p:sp>
        <p:nvSpPr>
          <p:cNvPr id="54283" name="Text Box 36">
            <a:extLst>
              <a:ext uri="{FF2B5EF4-FFF2-40B4-BE49-F238E27FC236}">
                <a16:creationId xmlns:a16="http://schemas.microsoft.com/office/drawing/2014/main" id="{2CF5D9DD-F533-C64D-85A2-5815398D2245}"/>
              </a:ext>
            </a:extLst>
          </p:cNvPr>
          <p:cNvSpPr txBox="1">
            <a:spLocks noChangeArrowheads="1"/>
          </p:cNvSpPr>
          <p:nvPr/>
        </p:nvSpPr>
        <p:spPr bwMode="auto">
          <a:xfrm>
            <a:off x="3314700" y="451485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b</a:t>
            </a:r>
          </a:p>
        </p:txBody>
      </p:sp>
      <p:sp>
        <p:nvSpPr>
          <p:cNvPr id="54284" name="Line 37">
            <a:extLst>
              <a:ext uri="{FF2B5EF4-FFF2-40B4-BE49-F238E27FC236}">
                <a16:creationId xmlns:a16="http://schemas.microsoft.com/office/drawing/2014/main" id="{53F48EB1-801C-FF4B-919A-8081DB2B4721}"/>
              </a:ext>
            </a:extLst>
          </p:cNvPr>
          <p:cNvSpPr>
            <a:spLocks noChangeShapeType="1"/>
          </p:cNvSpPr>
          <p:nvPr/>
        </p:nvSpPr>
        <p:spPr bwMode="auto">
          <a:xfrm>
            <a:off x="3200400" y="462915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5" name="Line 38">
            <a:extLst>
              <a:ext uri="{FF2B5EF4-FFF2-40B4-BE49-F238E27FC236}">
                <a16:creationId xmlns:a16="http://schemas.microsoft.com/office/drawing/2014/main" id="{F7FF503F-EDA7-B946-BB12-192BECD09472}"/>
              </a:ext>
            </a:extLst>
          </p:cNvPr>
          <p:cNvSpPr>
            <a:spLocks noChangeShapeType="1"/>
          </p:cNvSpPr>
          <p:nvPr/>
        </p:nvSpPr>
        <p:spPr bwMode="auto">
          <a:xfrm>
            <a:off x="2743200" y="46863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6" name="Line 39">
            <a:extLst>
              <a:ext uri="{FF2B5EF4-FFF2-40B4-BE49-F238E27FC236}">
                <a16:creationId xmlns:a16="http://schemas.microsoft.com/office/drawing/2014/main" id="{5BE97F40-0AC4-0B4B-859F-447944B1579C}"/>
              </a:ext>
            </a:extLst>
          </p:cNvPr>
          <p:cNvSpPr>
            <a:spLocks noChangeShapeType="1"/>
          </p:cNvSpPr>
          <p:nvPr/>
        </p:nvSpPr>
        <p:spPr bwMode="auto">
          <a:xfrm>
            <a:off x="2743200" y="44577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1139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6">
            <a:extLst>
              <a:ext uri="{FF2B5EF4-FFF2-40B4-BE49-F238E27FC236}">
                <a16:creationId xmlns:a16="http://schemas.microsoft.com/office/drawing/2014/main" id="{A4F442AC-C45F-F049-9C07-B9266A83A0AB}"/>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4.20</a:t>
            </a:r>
          </a:p>
        </p:txBody>
      </p:sp>
      <p:pic>
        <p:nvPicPr>
          <p:cNvPr id="37890" name="Picture 12">
            <a:extLst>
              <a:ext uri="{FF2B5EF4-FFF2-40B4-BE49-F238E27FC236}">
                <a16:creationId xmlns:a16="http://schemas.microsoft.com/office/drawing/2014/main" id="{FDBE703E-0286-C64A-9C61-916A2F91F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1490663" y="379413"/>
            <a:ext cx="6161087"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593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141E0951-FFAA-5A43-B1FC-010B8964390F}"/>
              </a:ext>
            </a:extLst>
          </p:cNvPr>
          <p:cNvSpPr>
            <a:spLocks noGrp="1"/>
          </p:cNvSpPr>
          <p:nvPr>
            <p:ph type="title"/>
          </p:nvPr>
        </p:nvSpPr>
        <p:spPr/>
        <p:txBody>
          <a:bodyPr/>
          <a:lstStyle/>
          <a:p>
            <a:endParaRPr lang="en-US" altLang="en-US"/>
          </a:p>
        </p:txBody>
      </p:sp>
      <p:sp>
        <p:nvSpPr>
          <p:cNvPr id="55298" name="Content Placeholder 2">
            <a:extLst>
              <a:ext uri="{FF2B5EF4-FFF2-40B4-BE49-F238E27FC236}">
                <a16:creationId xmlns:a16="http://schemas.microsoft.com/office/drawing/2014/main" id="{7CB933A3-547E-7148-9BE1-3AEBC0845FB2}"/>
              </a:ext>
            </a:extLst>
          </p:cNvPr>
          <p:cNvSpPr>
            <a:spLocks noGrp="1"/>
          </p:cNvSpPr>
          <p:nvPr>
            <p:ph idx="1"/>
          </p:nvPr>
        </p:nvSpPr>
        <p:spPr/>
        <p:txBody>
          <a:bodyPr/>
          <a:lstStyle/>
          <a:p>
            <a:r>
              <a:rPr lang="en-US" altLang="en-US"/>
              <a:t>This is an example of </a:t>
            </a:r>
            <a:r>
              <a:rPr lang="en-US" altLang="en-US" u="sng"/>
              <a:t>complete linkage.</a:t>
            </a:r>
          </a:p>
          <a:p>
            <a:endParaRPr lang="en-US" altLang="en-US" u="sng"/>
          </a:p>
          <a:p>
            <a:pPr lvl="1"/>
            <a:r>
              <a:rPr lang="en-US" altLang="en-US" i="1"/>
              <a:t>Complete</a:t>
            </a:r>
            <a:r>
              <a:rPr lang="en-US" altLang="en-US"/>
              <a:t> linkage is actually quite rare---Why?</a:t>
            </a:r>
          </a:p>
          <a:p>
            <a:pPr lvl="1">
              <a:buFont typeface="Arial" panose="020B0604020202020204" pitchFamily="34" charset="0"/>
              <a:buNone/>
            </a:pPr>
            <a:endParaRPr lang="en-US" altLang="en-US"/>
          </a:p>
          <a:p>
            <a:pPr lvl="2"/>
            <a:r>
              <a:rPr lang="en-US" altLang="en-US"/>
              <a:t>During gamete formation, alleles on homologous chromosomes can switch places during </a:t>
            </a:r>
            <a:r>
              <a:rPr lang="en-US" altLang="en-US" b="1" u="sng"/>
              <a:t>crossing over / recombination.  </a:t>
            </a:r>
            <a:r>
              <a:rPr lang="en-US" altLang="en-US" u="sng"/>
              <a:t> </a:t>
            </a:r>
            <a:r>
              <a:rPr lang="en-US" altLang="en-US"/>
              <a:t>In a sense 2 alleles can become separated from each other, but not by independently assorting.</a:t>
            </a:r>
            <a:endParaRPr lang="en-US" altLang="en-US" b="1" u="sng"/>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59291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6">
            <a:extLst>
              <a:ext uri="{FF2B5EF4-FFF2-40B4-BE49-F238E27FC236}">
                <a16:creationId xmlns:a16="http://schemas.microsoft.com/office/drawing/2014/main" id="{4829DC51-D9FE-F243-928D-755A6D428CB0}"/>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4.20</a:t>
            </a:r>
          </a:p>
        </p:txBody>
      </p:sp>
      <p:pic>
        <p:nvPicPr>
          <p:cNvPr id="39938" name="Picture 12">
            <a:extLst>
              <a:ext uri="{FF2B5EF4-FFF2-40B4-BE49-F238E27FC236}">
                <a16:creationId xmlns:a16="http://schemas.microsoft.com/office/drawing/2014/main" id="{3F10B2D3-93AD-D24B-B885-F5B0F95AD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1490663" y="379413"/>
            <a:ext cx="6161087"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a:extLst>
              <a:ext uri="{FF2B5EF4-FFF2-40B4-BE49-F238E27FC236}">
                <a16:creationId xmlns:a16="http://schemas.microsoft.com/office/drawing/2014/main" id="{E6785004-B323-004F-AD54-A8BD644973F7}"/>
              </a:ext>
            </a:extLst>
          </p:cNvPr>
          <p:cNvSpPr txBox="1">
            <a:spLocks noChangeArrowheads="1"/>
          </p:cNvSpPr>
          <p:nvPr/>
        </p:nvSpPr>
        <p:spPr bwMode="auto">
          <a:xfrm>
            <a:off x="304800" y="16002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Cross of wild-type heterozygotes</a:t>
            </a:r>
          </a:p>
        </p:txBody>
      </p:sp>
      <p:sp>
        <p:nvSpPr>
          <p:cNvPr id="39940" name="Line 6">
            <a:extLst>
              <a:ext uri="{FF2B5EF4-FFF2-40B4-BE49-F238E27FC236}">
                <a16:creationId xmlns:a16="http://schemas.microsoft.com/office/drawing/2014/main" id="{FA133EB6-D6D3-4348-8904-47766A90BAB2}"/>
              </a:ext>
            </a:extLst>
          </p:cNvPr>
          <p:cNvSpPr>
            <a:spLocks noChangeShapeType="1"/>
          </p:cNvSpPr>
          <p:nvPr/>
        </p:nvSpPr>
        <p:spPr bwMode="auto">
          <a:xfrm>
            <a:off x="914400" y="2362200"/>
            <a:ext cx="0" cy="1752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1" name="Text Box 7">
            <a:extLst>
              <a:ext uri="{FF2B5EF4-FFF2-40B4-BE49-F238E27FC236}">
                <a16:creationId xmlns:a16="http://schemas.microsoft.com/office/drawing/2014/main" id="{672489F1-1822-8D4F-97C3-BC1AC414E60B}"/>
              </a:ext>
            </a:extLst>
          </p:cNvPr>
          <p:cNvSpPr txBox="1">
            <a:spLocks noChangeArrowheads="1"/>
          </p:cNvSpPr>
          <p:nvPr/>
        </p:nvSpPr>
        <p:spPr bwMode="auto">
          <a:xfrm>
            <a:off x="0" y="48768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Not 3:1 ratio</a:t>
            </a:r>
          </a:p>
        </p:txBody>
      </p:sp>
    </p:spTree>
    <p:extLst>
      <p:ext uri="{BB962C8B-B14F-4D97-AF65-F5344CB8AC3E}">
        <p14:creationId xmlns:p14="http://schemas.microsoft.com/office/powerpoint/2010/main" val="255225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6">
            <a:extLst>
              <a:ext uri="{FF2B5EF4-FFF2-40B4-BE49-F238E27FC236}">
                <a16:creationId xmlns:a16="http://schemas.microsoft.com/office/drawing/2014/main" id="{0A01ADAF-DDC5-5345-9926-3CD6DBD15FFD}"/>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4.20</a:t>
            </a:r>
          </a:p>
        </p:txBody>
      </p:sp>
      <p:pic>
        <p:nvPicPr>
          <p:cNvPr id="41986" name="Picture 12">
            <a:extLst>
              <a:ext uri="{FF2B5EF4-FFF2-40B4-BE49-F238E27FC236}">
                <a16:creationId xmlns:a16="http://schemas.microsoft.com/office/drawing/2014/main" id="{2010826F-9DDF-6545-8BA8-FF9C78602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42863" y="379413"/>
            <a:ext cx="6161087"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a:extLst>
              <a:ext uri="{FF2B5EF4-FFF2-40B4-BE49-F238E27FC236}">
                <a16:creationId xmlns:a16="http://schemas.microsoft.com/office/drawing/2014/main" id="{B66A840A-FD77-5E48-AA5E-4B87404B7EAE}"/>
              </a:ext>
            </a:extLst>
          </p:cNvPr>
          <p:cNvSpPr txBox="1">
            <a:spLocks noChangeArrowheads="1"/>
          </p:cNvSpPr>
          <p:nvPr/>
        </p:nvSpPr>
        <p:spPr bwMode="auto">
          <a:xfrm>
            <a:off x="6299200" y="9906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Why is this female normal sized?</a:t>
            </a:r>
          </a:p>
        </p:txBody>
      </p:sp>
      <p:cxnSp>
        <p:nvCxnSpPr>
          <p:cNvPr id="5" name="Straight Arrow Connector 4">
            <a:extLst>
              <a:ext uri="{FF2B5EF4-FFF2-40B4-BE49-F238E27FC236}">
                <a16:creationId xmlns:a16="http://schemas.microsoft.com/office/drawing/2014/main" id="{90911C52-702A-5A4F-983A-6A5B4F0F3915}"/>
              </a:ext>
            </a:extLst>
          </p:cNvPr>
          <p:cNvCxnSpPr>
            <a:cxnSpLocks noChangeShapeType="1"/>
          </p:cNvCxnSpPr>
          <p:nvPr/>
        </p:nvCxnSpPr>
        <p:spPr bwMode="auto">
          <a:xfrm flipH="1">
            <a:off x="5588000" y="1820863"/>
            <a:ext cx="1701800" cy="439737"/>
          </a:xfrm>
          <a:prstGeom prst="straightConnector1">
            <a:avLst/>
          </a:prstGeom>
          <a:noFill/>
          <a:ln w="5715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2502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2538B422-3A19-7D4B-ADD8-AA4CB6C05F4B}"/>
              </a:ext>
            </a:extLst>
          </p:cNvPr>
          <p:cNvSpPr>
            <a:spLocks noGrp="1"/>
          </p:cNvSpPr>
          <p:nvPr>
            <p:ph type="title"/>
          </p:nvPr>
        </p:nvSpPr>
        <p:spPr/>
        <p:txBody>
          <a:bodyPr/>
          <a:lstStyle/>
          <a:p>
            <a:endParaRPr lang="en-US" altLang="en-US"/>
          </a:p>
        </p:txBody>
      </p:sp>
      <p:sp>
        <p:nvSpPr>
          <p:cNvPr id="44034" name="Content Placeholder 2">
            <a:extLst>
              <a:ext uri="{FF2B5EF4-FFF2-40B4-BE49-F238E27FC236}">
                <a16:creationId xmlns:a16="http://schemas.microsoft.com/office/drawing/2014/main" id="{3AF18E17-0E6E-5B42-AABF-BF6E21B65F87}"/>
              </a:ext>
            </a:extLst>
          </p:cNvPr>
          <p:cNvSpPr>
            <a:spLocks noGrp="1"/>
          </p:cNvSpPr>
          <p:nvPr>
            <p:ph idx="1"/>
          </p:nvPr>
        </p:nvSpPr>
        <p:spPr/>
        <p:txBody>
          <a:bodyPr/>
          <a:lstStyle/>
          <a:p>
            <a:r>
              <a:rPr lang="en-US" altLang="en-US"/>
              <a:t>The imprinting of the allele occurs only when the female produces eggs.  In all of her somatic cells, the allele is expressed normally.</a:t>
            </a:r>
          </a:p>
          <a:p>
            <a:endParaRPr lang="en-US" altLang="en-US"/>
          </a:p>
          <a:p>
            <a:r>
              <a:rPr lang="en-US" altLang="en-US"/>
              <a:t>Her eggs become her offspring. When the allele is inherited it remains imprinted in the offsprings’ somatic cells.</a:t>
            </a:r>
          </a:p>
        </p:txBody>
      </p:sp>
    </p:spTree>
    <p:extLst>
      <p:ext uri="{BB962C8B-B14F-4D97-AF65-F5344CB8AC3E}">
        <p14:creationId xmlns:p14="http://schemas.microsoft.com/office/powerpoint/2010/main" val="262142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6">
            <a:extLst>
              <a:ext uri="{FF2B5EF4-FFF2-40B4-BE49-F238E27FC236}">
                <a16:creationId xmlns:a16="http://schemas.microsoft.com/office/drawing/2014/main" id="{1DBDDCBA-9529-B94C-8A80-9143FDC92C2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4.20</a:t>
            </a:r>
          </a:p>
        </p:txBody>
      </p:sp>
      <p:pic>
        <p:nvPicPr>
          <p:cNvPr id="45058" name="Picture 12">
            <a:extLst>
              <a:ext uri="{FF2B5EF4-FFF2-40B4-BE49-F238E27FC236}">
                <a16:creationId xmlns:a16="http://schemas.microsoft.com/office/drawing/2014/main" id="{FA1116C0-4D06-BF45-8894-8BDE4983D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42863" y="379413"/>
            <a:ext cx="6161087"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a:extLst>
              <a:ext uri="{FF2B5EF4-FFF2-40B4-BE49-F238E27FC236}">
                <a16:creationId xmlns:a16="http://schemas.microsoft.com/office/drawing/2014/main" id="{A136DAA1-F409-DE4A-9227-93B8F54AFA0A}"/>
              </a:ext>
            </a:extLst>
          </p:cNvPr>
          <p:cNvSpPr txBox="1">
            <a:spLocks noChangeArrowheads="1"/>
          </p:cNvSpPr>
          <p:nvPr/>
        </p:nvSpPr>
        <p:spPr bwMode="auto">
          <a:xfrm>
            <a:off x="6642100" y="2667000"/>
            <a:ext cx="2590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This offspring’s size is due to imprinting of the normal allele in all of his/her cells because it occurred in the eggs of the mother</a:t>
            </a:r>
          </a:p>
        </p:txBody>
      </p:sp>
      <p:cxnSp>
        <p:nvCxnSpPr>
          <p:cNvPr id="5" name="Straight Arrow Connector 4">
            <a:extLst>
              <a:ext uri="{FF2B5EF4-FFF2-40B4-BE49-F238E27FC236}">
                <a16:creationId xmlns:a16="http://schemas.microsoft.com/office/drawing/2014/main" id="{4A477507-EADE-E344-B696-33A82B75EE1E}"/>
              </a:ext>
            </a:extLst>
          </p:cNvPr>
          <p:cNvCxnSpPr>
            <a:cxnSpLocks noChangeShapeType="1"/>
          </p:cNvCxnSpPr>
          <p:nvPr/>
        </p:nvCxnSpPr>
        <p:spPr bwMode="auto">
          <a:xfrm flipH="1">
            <a:off x="4800600" y="4013200"/>
            <a:ext cx="1854200" cy="592138"/>
          </a:xfrm>
          <a:prstGeom prst="straightConnector1">
            <a:avLst/>
          </a:prstGeom>
          <a:noFill/>
          <a:ln w="5715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958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C948DCDD-F7FD-FE46-8A9A-7E5B23AF5BDD}"/>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C22E14D6-1775-DC4E-8A08-F9C84B2624C5}"/>
              </a:ext>
            </a:extLst>
          </p:cNvPr>
          <p:cNvSpPr>
            <a:spLocks noGrp="1"/>
          </p:cNvSpPr>
          <p:nvPr>
            <p:ph idx="1"/>
          </p:nvPr>
        </p:nvSpPr>
        <p:spPr/>
        <p:txBody>
          <a:bodyPr/>
          <a:lstStyle/>
          <a:p>
            <a:r>
              <a:rPr lang="en-US" altLang="en-US"/>
              <a:t>The allele can be “un-imprinted”.  For example, it the dwarf mouse is male, the imprinting of the allele is reversed when the male makes sperm.  In this case, imprinting is linked to female gamete formation. </a:t>
            </a:r>
          </a:p>
          <a:p>
            <a:r>
              <a:rPr lang="en-US" altLang="en-US"/>
              <a:t>(other imprinted genes, become imprinted in male gamete formation)</a:t>
            </a:r>
          </a:p>
        </p:txBody>
      </p:sp>
    </p:spTree>
    <p:extLst>
      <p:ext uri="{BB962C8B-B14F-4D97-AF65-F5344CB8AC3E}">
        <p14:creationId xmlns:p14="http://schemas.microsoft.com/office/powerpoint/2010/main" val="230563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874</TotalTime>
  <Words>1899</Words>
  <Application>Microsoft Macintosh PowerPoint</Application>
  <PresentationFormat>On-screen Show (4:3)</PresentationFormat>
  <Paragraphs>171</Paragraphs>
  <Slides>40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Lecture 25 November 1st , 2019</vt:lpstr>
      <vt:lpstr>Where were we?…</vt:lpstr>
      <vt:lpstr>Imprinting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DNA methylation</vt:lpstr>
      <vt:lpstr>Methylation is one mechanism involved in epigenetics</vt:lpstr>
      <vt:lpstr>PowerPoint Presentation</vt:lpstr>
      <vt:lpstr>New concept…</vt:lpstr>
      <vt:lpstr>Some “syndromes” can be attributed to alterations in a single gene. </vt:lpstr>
      <vt:lpstr>PowerPoint Presentation</vt:lpstr>
      <vt:lpstr>PowerPoint Presentation</vt:lpstr>
      <vt:lpstr>PowerPoint Presentation</vt:lpstr>
      <vt:lpstr>PowerPoint Presentation</vt:lpstr>
      <vt:lpstr>Let’s return to an extension we have already studied…. </vt:lpstr>
      <vt:lpstr>If all the gene products for a trait are essential…</vt:lpstr>
      <vt:lpstr>A side point….</vt:lpstr>
      <vt:lpstr>When one is studying a suspected genetic variant/abnormality, the mutants may show one variation, but may reveal multiple genes are involved in producing the normal phenotype….</vt:lpstr>
      <vt:lpstr>Example…</vt:lpstr>
      <vt:lpstr>Possible outcomes…</vt:lpstr>
      <vt:lpstr>PowerPoint Presentation</vt:lpstr>
      <vt:lpstr>PowerPoint Presentation</vt:lpstr>
      <vt:lpstr>PowerPoint Presentation</vt:lpstr>
      <vt:lpstr>Important points! </vt:lpstr>
      <vt:lpstr>Chapter 5 – Linkage/Crossing over/ Chromosome mapping</vt:lpstr>
      <vt:lpstr>PowerPoint Presentation</vt:lpstr>
      <vt:lpstr>PowerPoint Presentation</vt:lpstr>
      <vt:lpstr>Human chromosomes</vt:lpstr>
      <vt:lpstr>Example---genes mapped to chromosome 1</vt:lpstr>
      <vt:lpstr>Genes mapped to human chromosome 22</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46</cp:revision>
  <cp:lastPrinted>2019-10-11T13:27:27Z</cp:lastPrinted>
  <dcterms:created xsi:type="dcterms:W3CDTF">2019-10-07T18:23:51Z</dcterms:created>
  <dcterms:modified xsi:type="dcterms:W3CDTF">2019-11-01T01:07:21Z</dcterms:modified>
  <cp:category/>
</cp:coreProperties>
</file>